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notesMasterIdLst>
    <p:notesMasterId r:id="rId21"/>
  </p:notesMasterIdLst>
  <p:sldIdLst>
    <p:sldId id="256" r:id="rId2"/>
    <p:sldId id="257" r:id="rId3"/>
    <p:sldId id="300" r:id="rId4"/>
    <p:sldId id="301" r:id="rId5"/>
    <p:sldId id="306" r:id="rId6"/>
    <p:sldId id="302" r:id="rId7"/>
    <p:sldId id="303" r:id="rId8"/>
    <p:sldId id="307" r:id="rId9"/>
    <p:sldId id="308" r:id="rId10"/>
    <p:sldId id="309" r:id="rId11"/>
    <p:sldId id="310" r:id="rId12"/>
    <p:sldId id="311" r:id="rId13"/>
    <p:sldId id="312" r:id="rId14"/>
    <p:sldId id="313" r:id="rId15"/>
    <p:sldId id="314" r:id="rId16"/>
    <p:sldId id="315" r:id="rId17"/>
    <p:sldId id="316" r:id="rId18"/>
    <p:sldId id="317" r:id="rId19"/>
    <p:sldId id="318" r:id="rId2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6912" autoAdjust="0"/>
    <p:restoredTop sz="91457" autoAdjust="0"/>
  </p:normalViewPr>
  <p:slideViewPr>
    <p:cSldViewPr>
      <p:cViewPr varScale="1">
        <p:scale>
          <a:sx n="79" d="100"/>
          <a:sy n="79" d="100"/>
        </p:scale>
        <p:origin x="989" y="6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F9F5FA81-240E-4EE5-BD8E-5E12E7062E0D}" type="datetimeFigureOut">
              <a:rPr lang="en-US"/>
              <a:pPr>
                <a:defRPr/>
              </a:pPr>
              <a:t>12/15/2020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A3712649-6C54-4C1E-A23F-1240141E7290}"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1024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228A2B3-0A5A-4D75-820E-C54AD9B63B50}" type="slidenum">
              <a:rPr lang="en-US"/>
              <a:pPr fontAlgn="base">
                <a:spcBef>
                  <a:spcPct val="0"/>
                </a:spcBef>
                <a:spcAft>
                  <a:spcPct val="0"/>
                </a:spcAft>
                <a:defRPr/>
              </a:pPr>
              <a:t>1</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514350" y="5349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9" name="Title 28"/>
          <p:cNvSpPr>
            <a:spLocks noGrp="1"/>
          </p:cNvSpPr>
          <p:nvPr>
            <p:ph type="ctrTitle"/>
          </p:nvPr>
        </p:nvSpPr>
        <p:spPr>
          <a:xfrm>
            <a:off x="381000" y="4853411"/>
            <a:ext cx="8458200" cy="1222375"/>
          </a:xfrm>
        </p:spPr>
        <p:txBody>
          <a:bodyPr anchor="t"/>
          <a:lstStyle/>
          <a:p>
            <a:r>
              <a:rPr kumimoji="0" lang="en-US"/>
              <a:t>Click to edit Master title style</a:t>
            </a:r>
          </a:p>
        </p:txBody>
      </p:sp>
      <p:sp>
        <p:nvSpPr>
          <p:cNvPr id="9" name="Subtitle 8"/>
          <p:cNvSpPr>
            <a:spLocks noGrp="1"/>
          </p:cNvSpPr>
          <p:nvPr>
            <p:ph type="subTitle" idx="1"/>
          </p:nvPr>
        </p:nvSpPr>
        <p:spPr>
          <a:xfrm>
            <a:off x="381000" y="3886200"/>
            <a:ext cx="8458200" cy="914400"/>
          </a:xfrm>
        </p:spPr>
        <p:txBody>
          <a:bodyPr anchor="b"/>
          <a:lstStyle>
            <a:lvl1pPr marL="0" indent="0" algn="l">
              <a:buNone/>
              <a:defRPr sz="2400">
                <a:solidFill>
                  <a:schemeClr val="tx2">
                    <a:shade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16" name="Date Placeholder 15"/>
          <p:cNvSpPr>
            <a:spLocks noGrp="1"/>
          </p:cNvSpPr>
          <p:nvPr>
            <p:ph type="dt" sz="half" idx="10"/>
          </p:nvPr>
        </p:nvSpPr>
        <p:spPr/>
        <p:txBody>
          <a:bodyPr/>
          <a:lstStyle/>
          <a:p>
            <a:pPr>
              <a:defRPr/>
            </a:pPr>
            <a:fld id="{7A1021CD-FBB6-4F4C-AC3D-EA8AA509D146}" type="datetime1">
              <a:rPr lang="en-US" smtClean="0"/>
              <a:pPr>
                <a:defRPr/>
              </a:pPr>
              <a:t>12/15/2020</a:t>
            </a:fld>
            <a:endParaRPr lang="en-US"/>
          </a:p>
        </p:txBody>
      </p:sp>
      <p:sp>
        <p:nvSpPr>
          <p:cNvPr id="2" name="Footer Placeholder 1"/>
          <p:cNvSpPr>
            <a:spLocks noGrp="1"/>
          </p:cNvSpPr>
          <p:nvPr>
            <p:ph type="ftr" sz="quarter" idx="11"/>
          </p:nvPr>
        </p:nvSpPr>
        <p:spPr/>
        <p:txBody>
          <a:bodyPr/>
          <a:lstStyle/>
          <a:p>
            <a:pPr>
              <a:defRPr/>
            </a:pPr>
            <a:r>
              <a:rPr lang="en-US"/>
              <a:t>Dept.of CSE,CEC</a:t>
            </a:r>
          </a:p>
        </p:txBody>
      </p:sp>
      <p:sp>
        <p:nvSpPr>
          <p:cNvPr id="15" name="Slide Number Placeholder 14"/>
          <p:cNvSpPr>
            <a:spLocks noGrp="1"/>
          </p:cNvSpPr>
          <p:nvPr>
            <p:ph type="sldNum" sz="quarter" idx="12"/>
          </p:nvPr>
        </p:nvSpPr>
        <p:spPr>
          <a:xfrm>
            <a:off x="8229600" y="6473952"/>
            <a:ext cx="758952" cy="246888"/>
          </a:xfrm>
        </p:spPr>
        <p:txBody>
          <a:bodyPr/>
          <a:lstStyle/>
          <a:p>
            <a:pPr>
              <a:defRPr/>
            </a:pPr>
            <a:fld id="{0219055B-FB2B-48F8-B7F6-2381C8C4C94D}" type="slidenum">
              <a:rPr lang="en-US" smtClean="0"/>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fld id="{5B36D6C1-40D1-4693-AD62-325102D3A4D9}" type="datetime1">
              <a:rPr lang="en-US" smtClean="0"/>
              <a:pPr>
                <a:defRPr/>
              </a:pPr>
              <a:t>12/15/2020</a:t>
            </a:fld>
            <a:endParaRPr lang="en-US"/>
          </a:p>
        </p:txBody>
      </p:sp>
      <p:sp>
        <p:nvSpPr>
          <p:cNvPr id="5" name="Footer Placeholder 4"/>
          <p:cNvSpPr>
            <a:spLocks noGrp="1"/>
          </p:cNvSpPr>
          <p:nvPr>
            <p:ph type="ftr" sz="quarter" idx="11"/>
          </p:nvPr>
        </p:nvSpPr>
        <p:spPr/>
        <p:txBody>
          <a:bodyPr/>
          <a:lstStyle/>
          <a:p>
            <a:pPr>
              <a:defRPr/>
            </a:pPr>
            <a:r>
              <a:rPr lang="en-US"/>
              <a:t>Dept.of CSE,CEC</a:t>
            </a:r>
          </a:p>
        </p:txBody>
      </p:sp>
      <p:sp>
        <p:nvSpPr>
          <p:cNvPr id="6" name="Slide Number Placeholder 5"/>
          <p:cNvSpPr>
            <a:spLocks noGrp="1"/>
          </p:cNvSpPr>
          <p:nvPr>
            <p:ph type="sldNum" sz="quarter" idx="12"/>
          </p:nvPr>
        </p:nvSpPr>
        <p:spPr/>
        <p:txBody>
          <a:bodyPr/>
          <a:lstStyle/>
          <a:p>
            <a:pPr>
              <a:defRPr/>
            </a:pPr>
            <a:fld id="{ACBE2FD1-30C7-47D7-8DA6-D4DC3FFB681A}" type="slidenum">
              <a:rPr lang="en-US" smtClean="0"/>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549276"/>
            <a:ext cx="18288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549276"/>
            <a:ext cx="6248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fld id="{5E18BCDC-5F53-49F9-8D6B-98589EC16EAE}" type="datetime1">
              <a:rPr lang="en-US" smtClean="0"/>
              <a:pPr>
                <a:defRPr/>
              </a:pPr>
              <a:t>12/15/2020</a:t>
            </a:fld>
            <a:endParaRPr lang="en-US"/>
          </a:p>
        </p:txBody>
      </p:sp>
      <p:sp>
        <p:nvSpPr>
          <p:cNvPr id="5" name="Footer Placeholder 4"/>
          <p:cNvSpPr>
            <a:spLocks noGrp="1"/>
          </p:cNvSpPr>
          <p:nvPr>
            <p:ph type="ftr" sz="quarter" idx="11"/>
          </p:nvPr>
        </p:nvSpPr>
        <p:spPr/>
        <p:txBody>
          <a:bodyPr/>
          <a:lstStyle/>
          <a:p>
            <a:pPr>
              <a:defRPr/>
            </a:pPr>
            <a:r>
              <a:rPr lang="en-US"/>
              <a:t>Dept.of CSE,CEC</a:t>
            </a:r>
          </a:p>
        </p:txBody>
      </p:sp>
      <p:sp>
        <p:nvSpPr>
          <p:cNvPr id="6" name="Slide Number Placeholder 5"/>
          <p:cNvSpPr>
            <a:spLocks noGrp="1"/>
          </p:cNvSpPr>
          <p:nvPr>
            <p:ph type="sldNum" sz="quarter" idx="12"/>
          </p:nvPr>
        </p:nvSpPr>
        <p:spPr/>
        <p:txBody>
          <a:bodyPr/>
          <a:lstStyle/>
          <a:p>
            <a:pPr>
              <a:defRPr/>
            </a:pPr>
            <a:fld id="{D14A5FFF-AD2F-47C4-8FA1-4159F1A6A03C}" type="slidenum">
              <a:rPr lang="en-US" smtClean="0"/>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kumimoji="0" lang="en-US"/>
              <a:t>Click to edit Master title style</a:t>
            </a:r>
          </a:p>
        </p:txBody>
      </p:sp>
      <p:sp>
        <p:nvSpPr>
          <p:cNvPr id="27" name="Content Placeholder 26"/>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5" name="Date Placeholder 24"/>
          <p:cNvSpPr>
            <a:spLocks noGrp="1"/>
          </p:cNvSpPr>
          <p:nvPr>
            <p:ph type="dt" sz="half" idx="10"/>
          </p:nvPr>
        </p:nvSpPr>
        <p:spPr/>
        <p:txBody>
          <a:bodyPr/>
          <a:lstStyle/>
          <a:p>
            <a:pPr>
              <a:defRPr/>
            </a:pPr>
            <a:fld id="{63D9E827-E918-4AAC-BDA1-3FCA8C03FA0B}" type="datetime1">
              <a:rPr lang="en-US" smtClean="0"/>
              <a:pPr>
                <a:defRPr/>
              </a:pPr>
              <a:t>12/15/2020</a:t>
            </a:fld>
            <a:endParaRPr lang="en-US"/>
          </a:p>
        </p:txBody>
      </p:sp>
      <p:sp>
        <p:nvSpPr>
          <p:cNvPr id="19" name="Footer Placeholder 18"/>
          <p:cNvSpPr>
            <a:spLocks noGrp="1"/>
          </p:cNvSpPr>
          <p:nvPr>
            <p:ph type="ftr" sz="quarter" idx="11"/>
          </p:nvPr>
        </p:nvSpPr>
        <p:spPr>
          <a:xfrm>
            <a:off x="3581400" y="76200"/>
            <a:ext cx="2895600" cy="288925"/>
          </a:xfrm>
        </p:spPr>
        <p:txBody>
          <a:bodyPr/>
          <a:lstStyle/>
          <a:p>
            <a:pPr>
              <a:defRPr/>
            </a:pPr>
            <a:r>
              <a:rPr lang="en-US"/>
              <a:t>Dept.of CSE,CEC</a:t>
            </a:r>
          </a:p>
        </p:txBody>
      </p:sp>
      <p:sp>
        <p:nvSpPr>
          <p:cNvPr id="16" name="Slide Number Placeholder 15"/>
          <p:cNvSpPr>
            <a:spLocks noGrp="1"/>
          </p:cNvSpPr>
          <p:nvPr>
            <p:ph type="sldNum" sz="quarter" idx="12"/>
          </p:nvPr>
        </p:nvSpPr>
        <p:spPr>
          <a:xfrm>
            <a:off x="8229600" y="6473952"/>
            <a:ext cx="758952" cy="246888"/>
          </a:xfrm>
        </p:spPr>
        <p:txBody>
          <a:bodyPr/>
          <a:lstStyle/>
          <a:p>
            <a:pPr>
              <a:defRPr/>
            </a:pPr>
            <a:fld id="{BECF2A7E-CF3F-4A3E-94D6-46BAB412C2EA}" type="slidenum">
              <a:rPr lang="en-US" smtClean="0"/>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2"/>
      </p:bgRef>
    </p:bg>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514350" y="3444902"/>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Text Placeholder 5"/>
          <p:cNvSpPr>
            <a:spLocks noGrp="1"/>
          </p:cNvSpPr>
          <p:nvPr>
            <p:ph type="body" idx="1"/>
          </p:nvPr>
        </p:nvSpPr>
        <p:spPr>
          <a:xfrm>
            <a:off x="381000" y="1676400"/>
            <a:ext cx="8458200" cy="1219200"/>
          </a:xfrm>
        </p:spPr>
        <p:txBody>
          <a:bodyPr anchor="b"/>
          <a:lstStyle>
            <a:lvl1pPr marL="0" indent="0" algn="r">
              <a:buNone/>
              <a:defRPr sz="2000">
                <a:solidFill>
                  <a:schemeClr val="tx2">
                    <a:shade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19" name="Date Placeholder 18"/>
          <p:cNvSpPr>
            <a:spLocks noGrp="1"/>
          </p:cNvSpPr>
          <p:nvPr>
            <p:ph type="dt" sz="half" idx="10"/>
          </p:nvPr>
        </p:nvSpPr>
        <p:spPr/>
        <p:txBody>
          <a:bodyPr/>
          <a:lstStyle/>
          <a:p>
            <a:pPr>
              <a:defRPr/>
            </a:pPr>
            <a:fld id="{07BB03DC-2D20-4BEE-AE8C-CB87EB3C7908}" type="datetime1">
              <a:rPr lang="en-US" smtClean="0"/>
              <a:pPr>
                <a:defRPr/>
              </a:pPr>
              <a:t>12/15/2020</a:t>
            </a:fld>
            <a:endParaRPr lang="en-US"/>
          </a:p>
        </p:txBody>
      </p:sp>
      <p:sp>
        <p:nvSpPr>
          <p:cNvPr id="11" name="Footer Placeholder 10"/>
          <p:cNvSpPr>
            <a:spLocks noGrp="1"/>
          </p:cNvSpPr>
          <p:nvPr>
            <p:ph type="ftr" sz="quarter" idx="11"/>
          </p:nvPr>
        </p:nvSpPr>
        <p:spPr/>
        <p:txBody>
          <a:bodyPr/>
          <a:lstStyle/>
          <a:p>
            <a:pPr>
              <a:defRPr/>
            </a:pPr>
            <a:r>
              <a:rPr lang="en-US"/>
              <a:t>Dept.of CSE,CEC</a:t>
            </a:r>
          </a:p>
        </p:txBody>
      </p:sp>
      <p:sp>
        <p:nvSpPr>
          <p:cNvPr id="16" name="Slide Number Placeholder 15"/>
          <p:cNvSpPr>
            <a:spLocks noGrp="1"/>
          </p:cNvSpPr>
          <p:nvPr>
            <p:ph type="sldNum" sz="quarter" idx="12"/>
          </p:nvPr>
        </p:nvSpPr>
        <p:spPr/>
        <p:txBody>
          <a:bodyPr/>
          <a:lstStyle/>
          <a:p>
            <a:pPr>
              <a:defRPr/>
            </a:pPr>
            <a:fld id="{E1034774-5902-478D-8587-51B8CD14093E}" type="slidenum">
              <a:rPr lang="en-US" smtClean="0"/>
              <a:pPr>
                <a:defRPr/>
              </a:pPr>
              <a:t>‹#›</a:t>
            </a:fld>
            <a:endParaRPr lang="en-US"/>
          </a:p>
        </p:txBody>
      </p:sp>
      <p:sp>
        <p:nvSpPr>
          <p:cNvPr id="8" name="Title 7"/>
          <p:cNvSpPr>
            <a:spLocks noGrp="1"/>
          </p:cNvSpPr>
          <p:nvPr>
            <p:ph type="title"/>
          </p:nvPr>
        </p:nvSpPr>
        <p:spPr>
          <a:xfrm>
            <a:off x="180475" y="2947085"/>
            <a:ext cx="8686800" cy="1184825"/>
          </a:xfrm>
        </p:spPr>
        <p:txBody>
          <a:bodyPr rtlCol="0" anchor="t"/>
          <a:lstStyle>
            <a:lvl1pPr algn="r">
              <a:defRPr/>
            </a:lvl1pPr>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0" name="Title 19"/>
          <p:cNvSpPr>
            <a:spLocks noGrp="1"/>
          </p:cNvSpPr>
          <p:nvPr>
            <p:ph type="title"/>
          </p:nvPr>
        </p:nvSpPr>
        <p:spPr>
          <a:xfrm>
            <a:off x="301752" y="457200"/>
            <a:ext cx="8686800" cy="841248"/>
          </a:xfrm>
        </p:spPr>
        <p:txBody>
          <a:bodyPr/>
          <a:lstStyle/>
          <a:p>
            <a:r>
              <a:rPr kumimoji="0" lang="en-US"/>
              <a:t>Click to edit Master title style</a:t>
            </a:r>
          </a:p>
        </p:txBody>
      </p:sp>
      <p:sp>
        <p:nvSpPr>
          <p:cNvPr id="14" name="Content Placeholder 13"/>
          <p:cNvSpPr>
            <a:spLocks noGrp="1"/>
          </p:cNvSpPr>
          <p:nvPr>
            <p:ph sz="half" idx="1"/>
          </p:nvPr>
        </p:nvSpPr>
        <p:spPr>
          <a:xfrm>
            <a:off x="304800" y="1600200"/>
            <a:ext cx="4191000" cy="4724400"/>
          </a:xfrm>
        </p:spPr>
        <p:txBody>
          <a:bodyPr/>
          <a:lstStyle>
            <a:lvl1pPr>
              <a:defRPr sz="28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2"/>
          </p:nvPr>
        </p:nvSpPr>
        <p:spPr>
          <a:xfrm>
            <a:off x="4648200" y="1600200"/>
            <a:ext cx="4343400" cy="4724400"/>
          </a:xfrm>
        </p:spPr>
        <p:txBody>
          <a:bodyPr/>
          <a:lstStyle>
            <a:lvl1pPr>
              <a:defRPr sz="28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0"/>
          </p:nvPr>
        </p:nvSpPr>
        <p:spPr/>
        <p:txBody>
          <a:bodyPr/>
          <a:lstStyle/>
          <a:p>
            <a:pPr>
              <a:defRPr/>
            </a:pPr>
            <a:fld id="{FC78115A-BBA0-402E-B661-1DFEF7D9464D}" type="datetime1">
              <a:rPr lang="en-US" smtClean="0"/>
              <a:pPr>
                <a:defRPr/>
              </a:pPr>
              <a:t>12/15/2020</a:t>
            </a:fld>
            <a:endParaRPr lang="en-US"/>
          </a:p>
        </p:txBody>
      </p:sp>
      <p:sp>
        <p:nvSpPr>
          <p:cNvPr id="10" name="Footer Placeholder 9"/>
          <p:cNvSpPr>
            <a:spLocks noGrp="1"/>
          </p:cNvSpPr>
          <p:nvPr>
            <p:ph type="ftr" sz="quarter" idx="11"/>
          </p:nvPr>
        </p:nvSpPr>
        <p:spPr/>
        <p:txBody>
          <a:bodyPr/>
          <a:lstStyle/>
          <a:p>
            <a:pPr>
              <a:defRPr/>
            </a:pPr>
            <a:r>
              <a:rPr lang="en-US"/>
              <a:t>Dept.of CSE,CEC</a:t>
            </a:r>
          </a:p>
        </p:txBody>
      </p:sp>
      <p:sp>
        <p:nvSpPr>
          <p:cNvPr id="31" name="Slide Number Placeholder 30"/>
          <p:cNvSpPr>
            <a:spLocks noGrp="1"/>
          </p:cNvSpPr>
          <p:nvPr>
            <p:ph type="sldNum" sz="quarter" idx="12"/>
          </p:nvPr>
        </p:nvSpPr>
        <p:spPr/>
        <p:txBody>
          <a:bodyPr/>
          <a:lstStyle/>
          <a:p>
            <a:pPr>
              <a:defRPr/>
            </a:pPr>
            <a:fld id="{34728324-003A-4D88-85D0-F3EE839AF1B7}" type="slidenum">
              <a:rPr lang="en-US" smtClean="0"/>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9" name="Title 28"/>
          <p:cNvSpPr>
            <a:spLocks noGrp="1"/>
          </p:cNvSpPr>
          <p:nvPr>
            <p:ph type="title"/>
          </p:nvPr>
        </p:nvSpPr>
        <p:spPr>
          <a:xfrm>
            <a:off x="304800" y="5410200"/>
            <a:ext cx="8610600" cy="882650"/>
          </a:xfrm>
        </p:spPr>
        <p:txBody>
          <a:bodyPr anchor="ctr"/>
          <a:lstStyle>
            <a:lvl1pPr>
              <a:defRPr/>
            </a:lvl1pPr>
          </a:lstStyle>
          <a:p>
            <a:r>
              <a:rPr kumimoji="0" lang="en-US"/>
              <a:t>Click to edit Master title style</a:t>
            </a:r>
          </a:p>
        </p:txBody>
      </p:sp>
      <p:sp>
        <p:nvSpPr>
          <p:cNvPr id="13" name="Text Placeholder 12"/>
          <p:cNvSpPr>
            <a:spLocks noGrp="1"/>
          </p:cNvSpPr>
          <p:nvPr>
            <p:ph type="body" idx="1"/>
          </p:nvPr>
        </p:nvSpPr>
        <p:spPr>
          <a:xfrm>
            <a:off x="281444" y="666750"/>
            <a:ext cx="4290556"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25" name="Text Placeholder 24"/>
          <p:cNvSpPr>
            <a:spLocks noGrp="1"/>
          </p:cNvSpPr>
          <p:nvPr>
            <p:ph type="body" sz="half" idx="3"/>
          </p:nvPr>
        </p:nvSpPr>
        <p:spPr>
          <a:xfrm>
            <a:off x="4645025" y="666750"/>
            <a:ext cx="4292241" cy="639762"/>
          </a:xfrm>
        </p:spPr>
        <p:txBody>
          <a:bodyPr anchor="ctr"/>
          <a:lstStyle>
            <a:lvl1pPr marL="0" indent="0">
              <a:buNone/>
              <a:defRPr sz="1800" b="0" cap="all" baseline="0">
                <a:solidFill>
                  <a:schemeClr val="accent1">
                    <a:shade val="50000"/>
                  </a:schemeClr>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Content Placeholder 3"/>
          <p:cNvSpPr>
            <a:spLocks noGrp="1"/>
          </p:cNvSpPr>
          <p:nvPr>
            <p:ph sz="quarter" idx="2"/>
          </p:nvPr>
        </p:nvSpPr>
        <p:spPr>
          <a:xfrm>
            <a:off x="281444" y="1316037"/>
            <a:ext cx="4290556"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8" name="Content Placeholder 27"/>
          <p:cNvSpPr>
            <a:spLocks noGrp="1"/>
          </p:cNvSpPr>
          <p:nvPr>
            <p:ph sz="quarter" idx="4"/>
          </p:nvPr>
        </p:nvSpPr>
        <p:spPr>
          <a:xfrm>
            <a:off x="4648730" y="1316037"/>
            <a:ext cx="4288536"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0"/>
          </p:nvPr>
        </p:nvSpPr>
        <p:spPr/>
        <p:txBody>
          <a:bodyPr/>
          <a:lstStyle/>
          <a:p>
            <a:pPr>
              <a:defRPr/>
            </a:pPr>
            <a:fld id="{88A1633E-81D7-43D5-BE83-4ADE6D62CAEC}" type="datetime1">
              <a:rPr lang="en-US" smtClean="0"/>
              <a:pPr>
                <a:defRPr/>
              </a:pPr>
              <a:t>12/15/2020</a:t>
            </a:fld>
            <a:endParaRPr lang="en-US"/>
          </a:p>
        </p:txBody>
      </p:sp>
      <p:sp>
        <p:nvSpPr>
          <p:cNvPr id="6" name="Footer Placeholder 5"/>
          <p:cNvSpPr>
            <a:spLocks noGrp="1"/>
          </p:cNvSpPr>
          <p:nvPr>
            <p:ph type="ftr" sz="quarter" idx="11"/>
          </p:nvPr>
        </p:nvSpPr>
        <p:spPr/>
        <p:txBody>
          <a:bodyPr/>
          <a:lstStyle/>
          <a:p>
            <a:pPr>
              <a:defRPr/>
            </a:pPr>
            <a:r>
              <a:rPr lang="en-US"/>
              <a:t>Dept.of CSE,CEC</a:t>
            </a:r>
          </a:p>
        </p:txBody>
      </p:sp>
      <p:sp>
        <p:nvSpPr>
          <p:cNvPr id="7" name="Slide Number Placeholder 6"/>
          <p:cNvSpPr>
            <a:spLocks noGrp="1"/>
          </p:cNvSpPr>
          <p:nvPr>
            <p:ph type="sldNum" sz="quarter" idx="12"/>
          </p:nvPr>
        </p:nvSpPr>
        <p:spPr>
          <a:xfrm>
            <a:off x="8229600" y="6477000"/>
            <a:ext cx="762000" cy="246888"/>
          </a:xfrm>
        </p:spPr>
        <p:txBody>
          <a:bodyPr/>
          <a:lstStyle/>
          <a:p>
            <a:pPr>
              <a:defRPr/>
            </a:pPr>
            <a:fld id="{10CD7ECE-6EE1-4124-B226-F8F62D0A984E}" type="slidenum">
              <a:rPr lang="en-US" smtClean="0"/>
              <a:pPr>
                <a:defRPr/>
              </a:pPr>
              <a:t>‹#›</a:t>
            </a:fld>
            <a:endParaRPr lang="en-US"/>
          </a:p>
        </p:txBody>
      </p:sp>
      <p:sp>
        <p:nvSpPr>
          <p:cNvPr id="11" name="Straight Connector 10"/>
          <p:cNvSpPr>
            <a:spLocks noChangeShapeType="1"/>
          </p:cNvSpPr>
          <p:nvPr/>
        </p:nvSpPr>
        <p:spPr bwMode="auto">
          <a:xfrm>
            <a:off x="514350" y="6019800"/>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0" name="Title 29"/>
          <p:cNvSpPr>
            <a:spLocks noGrp="1"/>
          </p:cNvSpPr>
          <p:nvPr>
            <p:ph type="title"/>
          </p:nvPr>
        </p:nvSpPr>
        <p:spPr>
          <a:xfrm>
            <a:off x="301752" y="457200"/>
            <a:ext cx="8686800" cy="841248"/>
          </a:xfrm>
        </p:spPr>
        <p:txBody>
          <a:bodyPr/>
          <a:lstStyle/>
          <a:p>
            <a:r>
              <a:rPr kumimoji="0" lang="en-US"/>
              <a:t>Click to edit Master title style</a:t>
            </a:r>
          </a:p>
        </p:txBody>
      </p:sp>
      <p:sp>
        <p:nvSpPr>
          <p:cNvPr id="12" name="Date Placeholder 11"/>
          <p:cNvSpPr>
            <a:spLocks noGrp="1"/>
          </p:cNvSpPr>
          <p:nvPr>
            <p:ph type="dt" sz="half" idx="10"/>
          </p:nvPr>
        </p:nvSpPr>
        <p:spPr/>
        <p:txBody>
          <a:bodyPr/>
          <a:lstStyle/>
          <a:p>
            <a:pPr>
              <a:defRPr/>
            </a:pPr>
            <a:fld id="{D8D5FADD-F344-4900-A3C2-D0913BED8B01}" type="datetime1">
              <a:rPr lang="en-US" smtClean="0"/>
              <a:pPr>
                <a:defRPr/>
              </a:pPr>
              <a:t>12/15/2020</a:t>
            </a:fld>
            <a:endParaRPr lang="en-US"/>
          </a:p>
        </p:txBody>
      </p:sp>
      <p:sp>
        <p:nvSpPr>
          <p:cNvPr id="21" name="Footer Placeholder 20"/>
          <p:cNvSpPr>
            <a:spLocks noGrp="1"/>
          </p:cNvSpPr>
          <p:nvPr>
            <p:ph type="ftr" sz="quarter" idx="11"/>
          </p:nvPr>
        </p:nvSpPr>
        <p:spPr/>
        <p:txBody>
          <a:bodyPr/>
          <a:lstStyle/>
          <a:p>
            <a:pPr>
              <a:defRPr/>
            </a:pPr>
            <a:r>
              <a:rPr lang="en-US"/>
              <a:t>Dept.of CSE,CEC</a:t>
            </a:r>
          </a:p>
        </p:txBody>
      </p:sp>
      <p:sp>
        <p:nvSpPr>
          <p:cNvPr id="6" name="Slide Number Placeholder 5"/>
          <p:cNvSpPr>
            <a:spLocks noGrp="1"/>
          </p:cNvSpPr>
          <p:nvPr>
            <p:ph type="sldNum" sz="quarter" idx="12"/>
          </p:nvPr>
        </p:nvSpPr>
        <p:spPr/>
        <p:txBody>
          <a:bodyPr/>
          <a:lstStyle/>
          <a:p>
            <a:pPr>
              <a:defRPr/>
            </a:pPr>
            <a:fld id="{93E2D425-9B2C-42C0-8DAC-EAC4D4629E09}" type="slidenum">
              <a:rPr lang="en-US" smtClean="0"/>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fld id="{1F9F9AAE-64A2-4D7D-BC23-57EE7DB4DDEF}" type="datetime1">
              <a:rPr lang="en-US" smtClean="0"/>
              <a:pPr>
                <a:defRPr/>
              </a:pPr>
              <a:t>12/15/2020</a:t>
            </a:fld>
            <a:endParaRPr lang="en-US"/>
          </a:p>
        </p:txBody>
      </p:sp>
      <p:sp>
        <p:nvSpPr>
          <p:cNvPr id="24" name="Footer Placeholder 23"/>
          <p:cNvSpPr>
            <a:spLocks noGrp="1"/>
          </p:cNvSpPr>
          <p:nvPr>
            <p:ph type="ftr" sz="quarter" idx="11"/>
          </p:nvPr>
        </p:nvSpPr>
        <p:spPr/>
        <p:txBody>
          <a:bodyPr/>
          <a:lstStyle/>
          <a:p>
            <a:pPr>
              <a:defRPr/>
            </a:pPr>
            <a:r>
              <a:rPr lang="en-US"/>
              <a:t>Dept.of CSE,CEC</a:t>
            </a:r>
          </a:p>
        </p:txBody>
      </p:sp>
      <p:sp>
        <p:nvSpPr>
          <p:cNvPr id="7" name="Slide Number Placeholder 6"/>
          <p:cNvSpPr>
            <a:spLocks noGrp="1"/>
          </p:cNvSpPr>
          <p:nvPr>
            <p:ph type="sldNum" sz="quarter" idx="12"/>
          </p:nvPr>
        </p:nvSpPr>
        <p:spPr/>
        <p:txBody>
          <a:bodyPr/>
          <a:lstStyle/>
          <a:p>
            <a:pPr>
              <a:defRPr/>
            </a:pPr>
            <a:fld id="{818E16B0-1F1A-4743-85D0-3DED766D96B7}" type="slidenum">
              <a:rPr lang="en-US" smtClean="0"/>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Straight Connector 7"/>
          <p:cNvSpPr>
            <a:spLocks noChangeShapeType="1"/>
          </p:cNvSpPr>
          <p:nvPr/>
        </p:nvSpPr>
        <p:spPr bwMode="auto">
          <a:xfrm>
            <a:off x="514350" y="5849117"/>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Title 11"/>
          <p:cNvSpPr>
            <a:spLocks noGrp="1"/>
          </p:cNvSpPr>
          <p:nvPr>
            <p:ph type="title"/>
          </p:nvPr>
        </p:nvSpPr>
        <p:spPr>
          <a:xfrm>
            <a:off x="457200" y="5486400"/>
            <a:ext cx="8458200" cy="520700"/>
          </a:xfrm>
        </p:spPr>
        <p:txBody>
          <a:bodyPr anchor="ctr"/>
          <a:lstStyle>
            <a:lvl1pPr algn="l">
              <a:buNone/>
              <a:defRPr sz="2000" b="1"/>
            </a:lvl1pPr>
          </a:lstStyle>
          <a:p>
            <a:r>
              <a:rPr kumimoji="0" lang="en-US"/>
              <a:t>Click to edit Master title style</a:t>
            </a:r>
          </a:p>
        </p:txBody>
      </p:sp>
      <p:sp>
        <p:nvSpPr>
          <p:cNvPr id="26" name="Text Placeholder 25"/>
          <p:cNvSpPr>
            <a:spLocks noGrp="1"/>
          </p:cNvSpPr>
          <p:nvPr>
            <p:ph type="body" idx="2"/>
          </p:nvPr>
        </p:nvSpPr>
        <p:spPr>
          <a:xfrm>
            <a:off x="457200" y="609600"/>
            <a:ext cx="3008313" cy="4800600"/>
          </a:xfrm>
        </p:spPr>
        <p:txBody>
          <a:bodyPr/>
          <a:lstStyle>
            <a:lvl1pPr marL="0"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14" name="Content Placeholder 13"/>
          <p:cNvSpPr>
            <a:spLocks noGrp="1"/>
          </p:cNvSpPr>
          <p:nvPr>
            <p:ph sz="half" idx="1"/>
          </p:nvPr>
        </p:nvSpPr>
        <p:spPr>
          <a:xfrm>
            <a:off x="3575050" y="609600"/>
            <a:ext cx="5340350" cy="480060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5" name="Date Placeholder 24"/>
          <p:cNvSpPr>
            <a:spLocks noGrp="1"/>
          </p:cNvSpPr>
          <p:nvPr>
            <p:ph type="dt" sz="half" idx="10"/>
          </p:nvPr>
        </p:nvSpPr>
        <p:spPr/>
        <p:txBody>
          <a:bodyPr/>
          <a:lstStyle/>
          <a:p>
            <a:pPr>
              <a:defRPr/>
            </a:pPr>
            <a:fld id="{EC8B354B-4FF2-4B76-B42E-C9CD7D6F79FC}" type="datetime1">
              <a:rPr lang="en-US" smtClean="0"/>
              <a:pPr>
                <a:defRPr/>
              </a:pPr>
              <a:t>12/15/2020</a:t>
            </a:fld>
            <a:endParaRPr lang="en-US"/>
          </a:p>
        </p:txBody>
      </p:sp>
      <p:sp>
        <p:nvSpPr>
          <p:cNvPr id="29" name="Footer Placeholder 28"/>
          <p:cNvSpPr>
            <a:spLocks noGrp="1"/>
          </p:cNvSpPr>
          <p:nvPr>
            <p:ph type="ftr" sz="quarter" idx="11"/>
          </p:nvPr>
        </p:nvSpPr>
        <p:spPr/>
        <p:txBody>
          <a:bodyPr/>
          <a:lstStyle/>
          <a:p>
            <a:pPr>
              <a:defRPr/>
            </a:pPr>
            <a:r>
              <a:rPr lang="en-US"/>
              <a:t>Dept.of CSE,CEC</a:t>
            </a:r>
          </a:p>
        </p:txBody>
      </p:sp>
      <p:sp>
        <p:nvSpPr>
          <p:cNvPr id="7" name="Slide Number Placeholder 6"/>
          <p:cNvSpPr>
            <a:spLocks noGrp="1"/>
          </p:cNvSpPr>
          <p:nvPr>
            <p:ph type="sldNum" sz="quarter" idx="12"/>
          </p:nvPr>
        </p:nvSpPr>
        <p:spPr/>
        <p:txBody>
          <a:bodyPr/>
          <a:lstStyle/>
          <a:p>
            <a:pPr>
              <a:defRPr/>
            </a:pPr>
            <a:fld id="{73B8FB52-5D33-459C-BFDF-E8E1D6B6D0D3}" type="slidenum">
              <a:rPr lang="en-US" smtClean="0"/>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3" name="Picture Placeholder 12"/>
          <p:cNvSpPr>
            <a:spLocks noGrp="1"/>
          </p:cNvSpPr>
          <p:nvPr>
            <p:ph type="pic" idx="1"/>
          </p:nvPr>
        </p:nvSpPr>
        <p:spPr>
          <a:xfrm>
            <a:off x="3505200" y="616634"/>
            <a:ext cx="5029200" cy="3657600"/>
          </a:xfrm>
          <a:solidFill>
            <a:schemeClr val="bg1"/>
          </a:solidFill>
          <a:ln w="6350">
            <a:solidFill>
              <a:schemeClr val="accent1"/>
            </a:solidFill>
          </a:ln>
          <a:effectLst>
            <a:reflection blurRad="1000" stA="49000" endA="500" endPos="10000" dist="900" dir="5400000" sy="-90000" algn="bl" rotWithShape="0"/>
          </a:effectLst>
        </p:spPr>
        <p:txBody>
          <a:bodyPr/>
          <a:lstStyle>
            <a:lvl1pPr marL="0" indent="0">
              <a:buNone/>
              <a:defRPr sz="3200"/>
            </a:lvl1pPr>
          </a:lstStyle>
          <a:p>
            <a:r>
              <a:rPr kumimoji="0" lang="en-US"/>
              <a:t>Click icon to add picture</a:t>
            </a:r>
            <a:endParaRPr kumimoji="0" lang="en-US" dirty="0"/>
          </a:p>
        </p:txBody>
      </p:sp>
      <p:sp>
        <p:nvSpPr>
          <p:cNvPr id="7" name="Date Placeholder 6"/>
          <p:cNvSpPr>
            <a:spLocks noGrp="1"/>
          </p:cNvSpPr>
          <p:nvPr>
            <p:ph type="dt" sz="half" idx="10"/>
          </p:nvPr>
        </p:nvSpPr>
        <p:spPr/>
        <p:txBody>
          <a:bodyPr/>
          <a:lstStyle/>
          <a:p>
            <a:pPr>
              <a:defRPr/>
            </a:pPr>
            <a:fld id="{D4A33F30-B3C2-47BA-AE34-63CA070A7ECD}" type="datetime1">
              <a:rPr lang="en-US" smtClean="0"/>
              <a:pPr>
                <a:defRPr/>
              </a:pPr>
              <a:t>12/15/2020</a:t>
            </a:fld>
            <a:endParaRPr lang="en-US"/>
          </a:p>
        </p:txBody>
      </p:sp>
      <p:sp>
        <p:nvSpPr>
          <p:cNvPr id="5" name="Footer Placeholder 4"/>
          <p:cNvSpPr>
            <a:spLocks noGrp="1"/>
          </p:cNvSpPr>
          <p:nvPr>
            <p:ph type="ftr" sz="quarter" idx="11"/>
          </p:nvPr>
        </p:nvSpPr>
        <p:spPr/>
        <p:txBody>
          <a:bodyPr/>
          <a:lstStyle/>
          <a:p>
            <a:pPr>
              <a:defRPr/>
            </a:pPr>
            <a:r>
              <a:rPr lang="en-US"/>
              <a:t>Dept.of CSE,CEC</a:t>
            </a:r>
          </a:p>
        </p:txBody>
      </p:sp>
      <p:sp>
        <p:nvSpPr>
          <p:cNvPr id="31" name="Slide Number Placeholder 30"/>
          <p:cNvSpPr>
            <a:spLocks noGrp="1"/>
          </p:cNvSpPr>
          <p:nvPr>
            <p:ph type="sldNum" sz="quarter" idx="12"/>
          </p:nvPr>
        </p:nvSpPr>
        <p:spPr/>
        <p:txBody>
          <a:bodyPr/>
          <a:lstStyle/>
          <a:p>
            <a:pPr>
              <a:defRPr/>
            </a:pPr>
            <a:fld id="{52EECCFC-0FAE-44B3-81D2-A2FD02FFC180}" type="slidenum">
              <a:rPr lang="en-US" smtClean="0"/>
              <a:pPr>
                <a:defRPr/>
              </a:pPr>
              <a:t>‹#›</a:t>
            </a:fld>
            <a:endParaRPr lang="en-US"/>
          </a:p>
        </p:txBody>
      </p:sp>
      <p:sp>
        <p:nvSpPr>
          <p:cNvPr id="17" name="Title 16"/>
          <p:cNvSpPr>
            <a:spLocks noGrp="1"/>
          </p:cNvSpPr>
          <p:nvPr>
            <p:ph type="title"/>
          </p:nvPr>
        </p:nvSpPr>
        <p:spPr>
          <a:xfrm>
            <a:off x="381000" y="4993760"/>
            <a:ext cx="5867400" cy="522288"/>
          </a:xfrm>
        </p:spPr>
        <p:txBody>
          <a:bodyPr anchor="ctr"/>
          <a:lstStyle>
            <a:lvl1pPr algn="l">
              <a:buNone/>
              <a:defRPr sz="2000" b="1"/>
            </a:lvl1pPr>
          </a:lstStyle>
          <a:p>
            <a:r>
              <a:rPr kumimoji="0" lang="en-US"/>
              <a:t>Click to edit Master title style</a:t>
            </a:r>
          </a:p>
        </p:txBody>
      </p:sp>
      <p:sp>
        <p:nvSpPr>
          <p:cNvPr id="26" name="Text Placeholder 25"/>
          <p:cNvSpPr>
            <a:spLocks noGrp="1"/>
          </p:cNvSpPr>
          <p:nvPr>
            <p:ph type="body" sz="half" idx="2"/>
          </p:nvPr>
        </p:nvSpPr>
        <p:spPr>
          <a:xfrm>
            <a:off x="381000" y="5533218"/>
            <a:ext cx="5867400" cy="768350"/>
          </a:xfrm>
        </p:spPr>
        <p:txBody>
          <a:bodyPr lIns="109728" tIns="0"/>
          <a:lstStyle>
            <a:lvl1pPr marL="0" indent="0">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Text Placeholder 7"/>
          <p:cNvSpPr>
            <a:spLocks noGrp="1"/>
          </p:cNvSpPr>
          <p:nvPr>
            <p:ph type="body" idx="1"/>
          </p:nvPr>
        </p:nvSpPr>
        <p:spPr>
          <a:xfrm>
            <a:off x="304800" y="1554162"/>
            <a:ext cx="86868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1" name="Date Placeholder 10"/>
          <p:cNvSpPr>
            <a:spLocks noGrp="1"/>
          </p:cNvSpPr>
          <p:nvPr>
            <p:ph type="dt" sz="half" idx="2"/>
          </p:nvPr>
        </p:nvSpPr>
        <p:spPr>
          <a:xfrm>
            <a:off x="6477000" y="76200"/>
            <a:ext cx="2514600" cy="288925"/>
          </a:xfrm>
          <a:prstGeom prst="rect">
            <a:avLst/>
          </a:prstGeom>
        </p:spPr>
        <p:txBody>
          <a:bodyPr vert="horz"/>
          <a:lstStyle>
            <a:lvl1pPr algn="l" eaLnBrk="1" latinLnBrk="0" hangingPunct="1">
              <a:defRPr kumimoji="0" sz="1200">
                <a:solidFill>
                  <a:schemeClr val="accent1">
                    <a:shade val="75000"/>
                  </a:schemeClr>
                </a:solidFill>
              </a:defRPr>
            </a:lvl1pPr>
          </a:lstStyle>
          <a:p>
            <a:pPr>
              <a:defRPr/>
            </a:pPr>
            <a:fld id="{049AF0B0-ED0B-4DF9-BCF0-4A60190823CB}" type="datetime1">
              <a:rPr lang="en-US" smtClean="0"/>
              <a:pPr>
                <a:defRPr/>
              </a:pPr>
              <a:t>12/15/2020</a:t>
            </a:fld>
            <a:endParaRPr lang="en-US"/>
          </a:p>
        </p:txBody>
      </p:sp>
      <p:sp>
        <p:nvSpPr>
          <p:cNvPr id="28" name="Footer Placeholder 27"/>
          <p:cNvSpPr>
            <a:spLocks noGrp="1"/>
          </p:cNvSpPr>
          <p:nvPr>
            <p:ph type="ftr" sz="quarter" idx="3"/>
          </p:nvPr>
        </p:nvSpPr>
        <p:spPr>
          <a:xfrm>
            <a:off x="3124200" y="76200"/>
            <a:ext cx="3352800" cy="288925"/>
          </a:xfrm>
          <a:prstGeom prst="rect">
            <a:avLst/>
          </a:prstGeom>
        </p:spPr>
        <p:txBody>
          <a:bodyPr vert="horz"/>
          <a:lstStyle>
            <a:lvl1pPr algn="r" eaLnBrk="1" latinLnBrk="0" hangingPunct="1">
              <a:defRPr kumimoji="0" sz="1200">
                <a:solidFill>
                  <a:schemeClr val="accent1">
                    <a:shade val="75000"/>
                  </a:schemeClr>
                </a:solidFill>
              </a:defRPr>
            </a:lvl1pPr>
          </a:lstStyle>
          <a:p>
            <a:pPr>
              <a:defRPr/>
            </a:pPr>
            <a:r>
              <a:rPr lang="en-US"/>
              <a:t>Dept.of CSE,CEC</a:t>
            </a:r>
          </a:p>
        </p:txBody>
      </p:sp>
      <p:sp>
        <p:nvSpPr>
          <p:cNvPr id="5" name="Slide Number Placeholder 4"/>
          <p:cNvSpPr>
            <a:spLocks noGrp="1"/>
          </p:cNvSpPr>
          <p:nvPr>
            <p:ph type="sldNum" sz="quarter" idx="4"/>
          </p:nvPr>
        </p:nvSpPr>
        <p:spPr>
          <a:xfrm>
            <a:off x="8229600" y="6477000"/>
            <a:ext cx="762000" cy="244475"/>
          </a:xfrm>
          <a:prstGeom prst="rect">
            <a:avLst/>
          </a:prstGeom>
        </p:spPr>
        <p:txBody>
          <a:bodyPr vert="horz"/>
          <a:lstStyle>
            <a:lvl1pPr algn="r" eaLnBrk="1" latinLnBrk="0" hangingPunct="1">
              <a:defRPr kumimoji="0" sz="1200">
                <a:solidFill>
                  <a:schemeClr val="accent1">
                    <a:shade val="75000"/>
                  </a:schemeClr>
                </a:solidFill>
              </a:defRPr>
            </a:lvl1pPr>
          </a:lstStyle>
          <a:p>
            <a:pPr>
              <a:defRPr/>
            </a:pPr>
            <a:fld id="{734ADF32-8D9A-477C-A313-5F664C108E35}" type="slidenum">
              <a:rPr lang="en-US" smtClean="0"/>
              <a:pPr>
                <a:defRPr/>
              </a:pPr>
              <a:t>‹#›</a:t>
            </a:fld>
            <a:endParaRPr lang="en-US"/>
          </a:p>
        </p:txBody>
      </p:sp>
      <p:sp>
        <p:nvSpPr>
          <p:cNvPr id="10" name="Title Placeholder 9"/>
          <p:cNvSpPr>
            <a:spLocks noGrp="1"/>
          </p:cNvSpPr>
          <p:nvPr>
            <p:ph type="title"/>
          </p:nvPr>
        </p:nvSpPr>
        <p:spPr>
          <a:xfrm>
            <a:off x="304800" y="457200"/>
            <a:ext cx="8686800" cy="838200"/>
          </a:xfrm>
          <a:prstGeom prst="rect">
            <a:avLst/>
          </a:prstGeom>
        </p:spPr>
        <p:txBody>
          <a:bodyPr vert="horz" anchor="ctr">
            <a:normAutofit/>
          </a:bodyPr>
          <a:lstStyle/>
          <a:p>
            <a:r>
              <a:rPr kumimoji="0" lang="en-US"/>
              <a:t>Click to edit Master title style</a:t>
            </a:r>
          </a:p>
        </p:txBody>
      </p:sp>
      <p:sp>
        <p:nvSpPr>
          <p:cNvPr id="9" name="Straight Connector 8"/>
          <p:cNvSpPr>
            <a:spLocks noChangeShapeType="1"/>
          </p:cNvSpPr>
          <p:nvPr/>
        </p:nvSpPr>
        <p:spPr bwMode="auto">
          <a:xfrm>
            <a:off x="514350" y="1050898"/>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Straight Connector 11"/>
          <p:cNvSpPr>
            <a:spLocks noChangeShapeType="1"/>
          </p:cNvSpPr>
          <p:nvPr/>
        </p:nvSpPr>
        <p:spPr bwMode="auto">
          <a:xfrm>
            <a:off x="514350" y="1057986"/>
            <a:ext cx="8629650" cy="2381"/>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91440" tIns="45720" rIns="91440" bIns="45720" anchor="t" compatLnSpc="1"/>
          <a:lstStyle/>
          <a:p>
            <a:endParaRPr kumimoji="0" lang="en-US"/>
          </a:p>
        </p:txBody>
      </p:sp>
    </p:spTree>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hf sldNum="0" hdr="0" ftr="0" dt="0"/>
  <p:txStyles>
    <p:titleStyle>
      <a:lvl1pPr algn="l" rtl="0" eaLnBrk="1" latinLnBrk="0" hangingPunct="1">
        <a:spcBef>
          <a:spcPct val="0"/>
        </a:spcBef>
        <a:buNone/>
        <a:defRPr kumimoji="0" sz="3600" kern="1200" cap="all" baseline="0">
          <a:solidFill>
            <a:schemeClr val="tx2"/>
          </a:solidFill>
          <a:effectLst>
            <a:reflection blurRad="12700" stA="48000" endA="300" endPos="55000" dir="5400000" sy="-90000" algn="bl" rotWithShape="0"/>
          </a:effectLst>
          <a:latin typeface="+mj-lt"/>
          <a:ea typeface="+mj-ea"/>
          <a:cs typeface="+mj-cs"/>
        </a:defRPr>
      </a:lvl1pPr>
    </p:titleStyle>
    <p:bodyStyle>
      <a:lvl1pPr marL="342900" indent="-342900" algn="l" rtl="0" eaLnBrk="1" latinLnBrk="0" hangingPunct="1">
        <a:spcBef>
          <a:spcPct val="20000"/>
        </a:spcBef>
        <a:buClr>
          <a:schemeClr val="accent1"/>
        </a:buClr>
        <a:buSzPct val="70000"/>
        <a:buFont typeface="Wingdings 2"/>
        <a:buChar char=""/>
        <a:defRPr kumimoji="0" sz="3200" kern="1200">
          <a:solidFill>
            <a:schemeClr val="tx2"/>
          </a:solidFill>
          <a:latin typeface="+mn-lt"/>
          <a:ea typeface="+mn-ea"/>
          <a:cs typeface="+mn-cs"/>
        </a:defRPr>
      </a:lvl1pPr>
      <a:lvl2pPr marL="742950" indent="-285750" algn="l" rtl="0" eaLnBrk="1" latinLnBrk="0" hangingPunct="1">
        <a:spcBef>
          <a:spcPct val="20000"/>
        </a:spcBef>
        <a:buClr>
          <a:schemeClr val="accent1"/>
        </a:buClr>
        <a:buSzPct val="70000"/>
        <a:buFont typeface="Wingdings 2"/>
        <a:buChar char=""/>
        <a:defRPr kumimoji="0" sz="2800" kern="1200">
          <a:solidFill>
            <a:schemeClr val="tx2"/>
          </a:solidFill>
          <a:latin typeface="+mn-lt"/>
          <a:ea typeface="+mn-ea"/>
          <a:cs typeface="+mn-cs"/>
        </a:defRPr>
      </a:lvl2pPr>
      <a:lvl3pPr marL="1143000" indent="-228600" algn="l" rtl="0" eaLnBrk="1" latinLnBrk="0" hangingPunct="1">
        <a:spcBef>
          <a:spcPct val="20000"/>
        </a:spcBef>
        <a:buClr>
          <a:schemeClr val="accent1"/>
        </a:buClr>
        <a:buSzPct val="70000"/>
        <a:buFont typeface="Wingdings 2"/>
        <a:buChar char=""/>
        <a:defRPr kumimoji="0" sz="2400" kern="1200">
          <a:solidFill>
            <a:schemeClr val="tx2"/>
          </a:solidFill>
          <a:latin typeface="+mn-lt"/>
          <a:ea typeface="+mn-ea"/>
          <a:cs typeface="+mn-cs"/>
        </a:defRPr>
      </a:lvl3pPr>
      <a:lvl4pPr marL="1600200" indent="-228600" algn="l" rtl="0" eaLnBrk="1" latinLnBrk="0" hangingPunct="1">
        <a:spcBef>
          <a:spcPct val="20000"/>
        </a:spcBef>
        <a:buClr>
          <a:schemeClr val="accent1"/>
        </a:buClr>
        <a:buSzPct val="70000"/>
        <a:buFont typeface="Wingdings 2"/>
        <a:buChar char=""/>
        <a:defRPr kumimoji="0" sz="2000" kern="1200">
          <a:solidFill>
            <a:schemeClr val="tx2"/>
          </a:solidFill>
          <a:latin typeface="+mn-lt"/>
          <a:ea typeface="+mn-ea"/>
          <a:cs typeface="+mn-cs"/>
        </a:defRPr>
      </a:lvl4pPr>
      <a:lvl5pPr marL="20574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5pPr>
      <a:lvl6pPr marL="2514600" indent="-228600" algn="l" rtl="0" eaLnBrk="1" latinLnBrk="0" hangingPunct="1">
        <a:spcBef>
          <a:spcPct val="20000"/>
        </a:spcBef>
        <a:buClr>
          <a:schemeClr val="accent1"/>
        </a:buClr>
        <a:buSzPct val="60000"/>
        <a:buFont typeface="Wingdings 2"/>
        <a:buChar char=""/>
        <a:defRPr kumimoji="0" sz="1800" kern="1200">
          <a:solidFill>
            <a:schemeClr val="tx2"/>
          </a:solidFill>
          <a:latin typeface="+mn-lt"/>
          <a:ea typeface="+mn-ea"/>
          <a:cs typeface="+mn-cs"/>
        </a:defRPr>
      </a:lvl6pPr>
      <a:lvl7pPr marL="2971800" indent="-228600" algn="l" rtl="0" eaLnBrk="1" latinLnBrk="0" hangingPunct="1">
        <a:spcBef>
          <a:spcPct val="20000"/>
        </a:spcBef>
        <a:buClr>
          <a:schemeClr val="accent1"/>
        </a:buClr>
        <a:buSzPct val="60000"/>
        <a:buFont typeface="Wingdings 2"/>
        <a:buChar char=""/>
        <a:defRPr kumimoji="0" sz="1600" kern="1200">
          <a:solidFill>
            <a:schemeClr val="tx2"/>
          </a:solidFill>
          <a:latin typeface="+mn-lt"/>
          <a:ea typeface="+mn-ea"/>
          <a:cs typeface="+mn-cs"/>
        </a:defRPr>
      </a:lvl7pPr>
      <a:lvl8pPr marL="3429000" indent="-228600" algn="l" rtl="0" eaLnBrk="1" latinLnBrk="0" hangingPunct="1">
        <a:spcBef>
          <a:spcPct val="20000"/>
        </a:spcBef>
        <a:buClr>
          <a:schemeClr val="accent1"/>
        </a:buClr>
        <a:buSzPct val="60000"/>
        <a:buFont typeface="Wingdings 2"/>
        <a:buChar char=""/>
        <a:defRPr kumimoji="0" sz="1600" kern="1200" baseline="0">
          <a:solidFill>
            <a:schemeClr val="tx2"/>
          </a:solidFill>
          <a:latin typeface="+mn-lt"/>
          <a:ea typeface="+mn-ea"/>
          <a:cs typeface="+mn-cs"/>
        </a:defRPr>
      </a:lvl8pPr>
      <a:lvl9pPr marL="3886200" indent="-228600" algn="l" rtl="0" eaLnBrk="1" latinLnBrk="0" hangingPunct="1">
        <a:spcBef>
          <a:spcPct val="20000"/>
        </a:spcBef>
        <a:buClr>
          <a:schemeClr val="accent1"/>
        </a:buClr>
        <a:buSzPct val="60000"/>
        <a:buFont typeface="Wingdings 2"/>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Box 9"/>
          <p:cNvSpPr txBox="1">
            <a:spLocks noChangeArrowheads="1"/>
          </p:cNvSpPr>
          <p:nvPr/>
        </p:nvSpPr>
        <p:spPr bwMode="auto">
          <a:xfrm>
            <a:off x="1524000" y="304800"/>
            <a:ext cx="6400800" cy="707886"/>
          </a:xfrm>
          <a:prstGeom prst="rect">
            <a:avLst/>
          </a:prstGeom>
          <a:noFill/>
          <a:ln w="9525">
            <a:noFill/>
            <a:miter lim="800000"/>
            <a:headEnd/>
            <a:tailEnd/>
          </a:ln>
        </p:spPr>
        <p:txBody>
          <a:bodyPr wrap="square">
            <a:spAutoFit/>
          </a:bodyPr>
          <a:lstStyle/>
          <a:p>
            <a:pPr algn="ctr"/>
            <a:r>
              <a:rPr lang="en-US" sz="2400" b="1" dirty="0">
                <a:solidFill>
                  <a:srgbClr val="7030A0"/>
                </a:solidFill>
                <a:latin typeface="Times New Roman" pitchFamily="18" charset="0"/>
                <a:cs typeface="Times New Roman" pitchFamily="18" charset="0"/>
              </a:rPr>
              <a:t>CITY ENGINEERING COLLEGE</a:t>
            </a:r>
          </a:p>
          <a:p>
            <a:pPr algn="ctr"/>
            <a:r>
              <a:rPr lang="en-US" sz="1600" b="1" dirty="0">
                <a:solidFill>
                  <a:srgbClr val="7030A0"/>
                </a:solidFill>
                <a:latin typeface="Times New Roman" pitchFamily="18" charset="0"/>
                <a:cs typeface="Times New Roman" pitchFamily="18" charset="0"/>
              </a:rPr>
              <a:t>DEPARTMENT OF COMPUTER SCIENCE AND ENGINEERING</a:t>
            </a:r>
          </a:p>
        </p:txBody>
      </p:sp>
      <p:pic>
        <p:nvPicPr>
          <p:cNvPr id="3077" name="Picture 8"/>
          <p:cNvPicPr>
            <a:picLocks noChangeAspect="1" noChangeArrowheads="1"/>
          </p:cNvPicPr>
          <p:nvPr/>
        </p:nvPicPr>
        <p:blipFill>
          <a:blip r:embed="rId3" cstate="print"/>
          <a:srcRect/>
          <a:stretch>
            <a:fillRect/>
          </a:stretch>
        </p:blipFill>
        <p:spPr bwMode="auto">
          <a:xfrm>
            <a:off x="7772400" y="274320"/>
            <a:ext cx="1219200" cy="1219200"/>
          </a:xfrm>
          <a:prstGeom prst="rect">
            <a:avLst/>
          </a:prstGeom>
          <a:noFill/>
          <a:ln w="9525">
            <a:noFill/>
            <a:miter lim="800000"/>
            <a:headEnd/>
            <a:tailEnd/>
          </a:ln>
        </p:spPr>
      </p:pic>
      <p:pic>
        <p:nvPicPr>
          <p:cNvPr id="3078" name="Picture 9"/>
          <p:cNvPicPr>
            <a:picLocks noChangeAspect="1" noChangeArrowheads="1"/>
          </p:cNvPicPr>
          <p:nvPr/>
        </p:nvPicPr>
        <p:blipFill>
          <a:blip r:embed="rId4" cstate="print"/>
          <a:srcRect/>
          <a:stretch>
            <a:fillRect/>
          </a:stretch>
        </p:blipFill>
        <p:spPr bwMode="auto">
          <a:xfrm>
            <a:off x="228600" y="304800"/>
            <a:ext cx="1371600" cy="1295400"/>
          </a:xfrm>
          <a:prstGeom prst="rect">
            <a:avLst/>
          </a:prstGeom>
          <a:noFill/>
          <a:ln w="9525">
            <a:noFill/>
            <a:miter lim="800000"/>
            <a:headEnd/>
            <a:tailEnd/>
          </a:ln>
        </p:spPr>
      </p:pic>
      <p:sp>
        <p:nvSpPr>
          <p:cNvPr id="7" name="TextBox 6"/>
          <p:cNvSpPr txBox="1"/>
          <p:nvPr/>
        </p:nvSpPr>
        <p:spPr>
          <a:xfrm>
            <a:off x="2133600" y="1828800"/>
            <a:ext cx="4876800" cy="646331"/>
          </a:xfrm>
          <a:prstGeom prst="rect">
            <a:avLst/>
          </a:prstGeom>
          <a:noFill/>
        </p:spPr>
        <p:txBody>
          <a:bodyPr wrap="square" rtlCol="0">
            <a:spAutoFit/>
          </a:bodyPr>
          <a:lstStyle/>
          <a:p>
            <a:pPr algn="ctr"/>
            <a:r>
              <a:rPr lang="en-US" b="1" dirty="0">
                <a:solidFill>
                  <a:srgbClr val="7030A0"/>
                </a:solidFill>
              </a:rPr>
              <a:t>INTERNSHIP PRESENTATION </a:t>
            </a:r>
          </a:p>
          <a:p>
            <a:pPr algn="ctr"/>
            <a:r>
              <a:rPr lang="en-US" b="1" dirty="0">
                <a:solidFill>
                  <a:srgbClr val="7030A0"/>
                </a:solidFill>
              </a:rPr>
              <a:t>ON</a:t>
            </a:r>
          </a:p>
        </p:txBody>
      </p:sp>
      <p:sp>
        <p:nvSpPr>
          <p:cNvPr id="8" name="TextBox 7"/>
          <p:cNvSpPr txBox="1"/>
          <p:nvPr/>
        </p:nvSpPr>
        <p:spPr>
          <a:xfrm>
            <a:off x="2286000" y="2819400"/>
            <a:ext cx="4419600" cy="369332"/>
          </a:xfrm>
          <a:prstGeom prst="rect">
            <a:avLst/>
          </a:prstGeom>
          <a:noFill/>
        </p:spPr>
        <p:txBody>
          <a:bodyPr wrap="square" rtlCol="0">
            <a:spAutoFit/>
          </a:bodyPr>
          <a:lstStyle/>
          <a:p>
            <a:pPr algn="ctr"/>
            <a:r>
              <a:rPr lang="en-US" dirty="0"/>
              <a:t>RED WINE QUALITY ANALYSIS </a:t>
            </a:r>
          </a:p>
        </p:txBody>
      </p:sp>
      <p:sp>
        <p:nvSpPr>
          <p:cNvPr id="9" name="TextBox 8"/>
          <p:cNvSpPr txBox="1"/>
          <p:nvPr/>
        </p:nvSpPr>
        <p:spPr>
          <a:xfrm>
            <a:off x="838200" y="4343400"/>
            <a:ext cx="2286000" cy="923330"/>
          </a:xfrm>
          <a:prstGeom prst="rect">
            <a:avLst/>
          </a:prstGeom>
          <a:noFill/>
        </p:spPr>
        <p:txBody>
          <a:bodyPr wrap="square" rtlCol="0">
            <a:spAutoFit/>
          </a:bodyPr>
          <a:lstStyle/>
          <a:p>
            <a:r>
              <a:rPr lang="en-US" dirty="0"/>
              <a:t>By:</a:t>
            </a:r>
          </a:p>
          <a:p>
            <a:r>
              <a:rPr lang="en-US" dirty="0"/>
              <a:t>MEGHANA G</a:t>
            </a:r>
          </a:p>
          <a:p>
            <a:r>
              <a:rPr lang="en-US" dirty="0"/>
              <a:t>1CE17CS059</a:t>
            </a:r>
          </a:p>
        </p:txBody>
      </p:sp>
      <p:sp>
        <p:nvSpPr>
          <p:cNvPr id="11" name="TextBox 10"/>
          <p:cNvSpPr txBox="1"/>
          <p:nvPr/>
        </p:nvSpPr>
        <p:spPr>
          <a:xfrm>
            <a:off x="6019800" y="4191000"/>
            <a:ext cx="2895600" cy="923330"/>
          </a:xfrm>
          <a:prstGeom prst="rect">
            <a:avLst/>
          </a:prstGeom>
          <a:noFill/>
        </p:spPr>
        <p:txBody>
          <a:bodyPr wrap="square" rtlCol="0">
            <a:spAutoFit/>
          </a:bodyPr>
          <a:lstStyle/>
          <a:p>
            <a:r>
              <a:rPr lang="en-US" dirty="0"/>
              <a:t>Under the guidance of:</a:t>
            </a:r>
          </a:p>
          <a:p>
            <a:r>
              <a:rPr lang="en-US" dirty="0"/>
              <a:t>Mrs. AMBIKA P R</a:t>
            </a:r>
          </a:p>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advTm="5535"/>
    </mc:Choice>
    <mc:Fallback xmlns="">
      <p:transition spd="slow" advTm="553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88">
            <a:extLst>
              <a:ext uri="{FF2B5EF4-FFF2-40B4-BE49-F238E27FC236}">
                <a16:creationId xmlns:a16="http://schemas.microsoft.com/office/drawing/2014/main" id="{73C12818-D486-475E-B09B-6CC86EBCFB6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8582" t="8949" r="18306" b="7051"/>
          <a:stretch>
            <a:fillRect/>
          </a:stretch>
        </p:blipFill>
        <p:spPr bwMode="auto">
          <a:xfrm>
            <a:off x="838200" y="190790"/>
            <a:ext cx="4343400" cy="2801711"/>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89">
            <a:extLst>
              <a:ext uri="{FF2B5EF4-FFF2-40B4-BE49-F238E27FC236}">
                <a16:creationId xmlns:a16="http://schemas.microsoft.com/office/drawing/2014/main" id="{9F1F107F-2645-4DA3-B7BE-B9B32E04B42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7780" t="8746" r="18192" b="8270"/>
          <a:stretch>
            <a:fillRect/>
          </a:stretch>
        </p:blipFill>
        <p:spPr bwMode="auto">
          <a:xfrm>
            <a:off x="838200" y="3429000"/>
            <a:ext cx="4343400" cy="273556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3DBBF435-9F20-4471-8403-C32892B33CD2}"/>
              </a:ext>
            </a:extLst>
          </p:cNvPr>
          <p:cNvSpPr>
            <a:spLocks noChangeArrowheads="1"/>
          </p:cNvSpPr>
          <p:nvPr/>
        </p:nvSpPr>
        <p:spPr bwMode="auto">
          <a:xfrm>
            <a:off x="609600" y="-296863"/>
            <a:ext cx="7012692" cy="244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3" name="Rectangle 4">
            <a:extLst>
              <a:ext uri="{FF2B5EF4-FFF2-40B4-BE49-F238E27FC236}">
                <a16:creationId xmlns:a16="http://schemas.microsoft.com/office/drawing/2014/main" id="{1D3038D0-3203-437C-9ACF-49FA302A091F}"/>
              </a:ext>
            </a:extLst>
          </p:cNvPr>
          <p:cNvSpPr>
            <a:spLocks noChangeArrowheads="1"/>
          </p:cNvSpPr>
          <p:nvPr/>
        </p:nvSpPr>
        <p:spPr bwMode="auto">
          <a:xfrm>
            <a:off x="787400" y="2955825"/>
            <a:ext cx="70126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Visualization:</a:t>
            </a: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Composition of residual sugar is uniformly distributed over the different quality level.</a:t>
            </a:r>
            <a:endParaRPr kumimoji="0" lang="en-US" altLang="en-US" sz="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4" name="Rectangle 5">
            <a:extLst>
              <a:ext uri="{FF2B5EF4-FFF2-40B4-BE49-F238E27FC236}">
                <a16:creationId xmlns:a16="http://schemas.microsoft.com/office/drawing/2014/main" id="{CF2639CE-D4E3-4BE2-AA62-53AAE27F07BF}"/>
              </a:ext>
            </a:extLst>
          </p:cNvPr>
          <p:cNvSpPr>
            <a:spLocks noChangeArrowheads="1"/>
          </p:cNvSpPr>
          <p:nvPr/>
        </p:nvSpPr>
        <p:spPr bwMode="auto">
          <a:xfrm>
            <a:off x="746760" y="6158908"/>
            <a:ext cx="701269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Visualization:</a:t>
            </a: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Composition of chlorides also goes down as we go higher in the quality of the wine.</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31255759"/>
      </p:ext>
    </p:extLst>
  </p:cSld>
  <p:clrMapOvr>
    <a:masterClrMapping/>
  </p:clrMapOvr>
  <mc:AlternateContent xmlns:mc="http://schemas.openxmlformats.org/markup-compatibility/2006" xmlns:p14="http://schemas.microsoft.com/office/powerpoint/2010/main">
    <mc:Choice Requires="p14">
      <p:transition spd="slow" p14:dur="2000" advTm="74"/>
    </mc:Choice>
    <mc:Fallback xmlns="">
      <p:transition spd="slow" advTm="74"/>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90">
            <a:extLst>
              <a:ext uri="{FF2B5EF4-FFF2-40B4-BE49-F238E27FC236}">
                <a16:creationId xmlns:a16="http://schemas.microsoft.com/office/drawing/2014/main" id="{2332D51F-11FC-44DE-8BC0-C2D011A2F45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7094" t="10373" r="12701" b="6847"/>
          <a:stretch>
            <a:fillRect/>
          </a:stretch>
        </p:blipFill>
        <p:spPr bwMode="auto">
          <a:xfrm>
            <a:off x="838200" y="279608"/>
            <a:ext cx="4419600" cy="224846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91">
            <a:extLst>
              <a:ext uri="{FF2B5EF4-FFF2-40B4-BE49-F238E27FC236}">
                <a16:creationId xmlns:a16="http://schemas.microsoft.com/office/drawing/2014/main" id="{E6DA1D0E-5AEC-4223-876B-E3EFE41D616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7323" t="9152" r="13387" b="6441"/>
          <a:stretch>
            <a:fillRect/>
          </a:stretch>
        </p:blipFill>
        <p:spPr bwMode="auto">
          <a:xfrm>
            <a:off x="838200" y="3276600"/>
            <a:ext cx="4419600" cy="23150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AE025614-9E3B-4D35-9632-4BAFE3C33BA6}"/>
              </a:ext>
            </a:extLst>
          </p:cNvPr>
          <p:cNvSpPr>
            <a:spLocks noChangeArrowheads="1"/>
          </p:cNvSpPr>
          <p:nvPr/>
        </p:nvSpPr>
        <p:spPr bwMode="auto">
          <a:xfrm>
            <a:off x="381000" y="-380999"/>
            <a:ext cx="7851283" cy="329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3" name="Rectangle 4">
            <a:extLst>
              <a:ext uri="{FF2B5EF4-FFF2-40B4-BE49-F238E27FC236}">
                <a16:creationId xmlns:a16="http://schemas.microsoft.com/office/drawing/2014/main" id="{B98DE568-10AE-434B-A467-CA3E21074ABE}"/>
              </a:ext>
            </a:extLst>
          </p:cNvPr>
          <p:cNvSpPr>
            <a:spLocks noChangeArrowheads="1"/>
          </p:cNvSpPr>
          <p:nvPr/>
        </p:nvSpPr>
        <p:spPr bwMode="auto">
          <a:xfrm>
            <a:off x="685800" y="2563628"/>
            <a:ext cx="86106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Visualization:</a:t>
            </a: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Composition of free </a:t>
            </a:r>
            <a:r>
              <a:rPr kumimoji="0" lang="en-US" altLang="en-US" sz="1200" b="0" i="0" u="none" strike="noStrike" cap="none" normalizeH="0" baseline="0" dirty="0" err="1">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sulphur</a:t>
            </a:r>
            <a:r>
              <a:rPr kumimoji="0" lang="en-US" altLang="en-US"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dioxide somewhat increases a bit in the quality levels of 5 and 6 and then again decreases.</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5">
            <a:extLst>
              <a:ext uri="{FF2B5EF4-FFF2-40B4-BE49-F238E27FC236}">
                <a16:creationId xmlns:a16="http://schemas.microsoft.com/office/drawing/2014/main" id="{7D1AE7A2-5C01-4579-B622-1BDDC30FBF9E}"/>
              </a:ext>
            </a:extLst>
          </p:cNvPr>
          <p:cNvSpPr>
            <a:spLocks noChangeArrowheads="1"/>
          </p:cNvSpPr>
          <p:nvPr/>
        </p:nvSpPr>
        <p:spPr bwMode="auto">
          <a:xfrm>
            <a:off x="670560" y="5586591"/>
            <a:ext cx="830580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Visualization:</a:t>
            </a: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Composition of total </a:t>
            </a:r>
            <a:r>
              <a:rPr kumimoji="0" lang="en-US" altLang="en-US" sz="1200" b="0" i="0" u="none" strike="noStrike" cap="none" normalizeH="0" baseline="0" dirty="0" err="1">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sulphur</a:t>
            </a:r>
            <a:r>
              <a:rPr kumimoji="0" lang="en-US" altLang="en-US"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dioxide lowers towards the high quality levels with an sudden increase in the quality level of 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87725041"/>
      </p:ext>
    </p:extLst>
  </p:cSld>
  <p:clrMapOvr>
    <a:masterClrMapping/>
  </p:clrMapOvr>
  <mc:AlternateContent xmlns:mc="http://schemas.openxmlformats.org/markup-compatibility/2006" xmlns:p14="http://schemas.microsoft.com/office/powerpoint/2010/main">
    <mc:Choice Requires="p14">
      <p:transition spd="slow" p14:dur="2000" advTm="2623"/>
    </mc:Choice>
    <mc:Fallback xmlns="">
      <p:transition spd="slow" advTm="2623"/>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43D9E7-2AFE-4241-83F2-B691F3F4014F}"/>
              </a:ext>
            </a:extLst>
          </p:cNvPr>
          <p:cNvPicPr/>
          <p:nvPr/>
        </p:nvPicPr>
        <p:blipFill rotWithShape="1">
          <a:blip r:embed="rId2"/>
          <a:srcRect l="8467" t="9966" r="16132" b="6440"/>
          <a:stretch/>
        </p:blipFill>
        <p:spPr bwMode="auto">
          <a:xfrm>
            <a:off x="914400" y="274320"/>
            <a:ext cx="4495800" cy="2590800"/>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ADA96E94-37A2-444B-ADF0-E185953256C6}"/>
              </a:ext>
            </a:extLst>
          </p:cNvPr>
          <p:cNvSpPr txBox="1"/>
          <p:nvPr/>
        </p:nvSpPr>
        <p:spPr>
          <a:xfrm>
            <a:off x="838200" y="2895600"/>
            <a:ext cx="6934200" cy="307777"/>
          </a:xfrm>
          <a:prstGeom prst="rect">
            <a:avLst/>
          </a:prstGeom>
          <a:noFill/>
        </p:spPr>
        <p:txBody>
          <a:bodyPr wrap="square">
            <a:spAutoFit/>
          </a:bodyPr>
          <a:lstStyle/>
          <a:p>
            <a:r>
              <a:rPr lang="en-IN" sz="1400" b="1" dirty="0">
                <a:effectLst/>
                <a:latin typeface="Times New Roman" panose="02020603050405020304" pitchFamily="18" charset="0"/>
                <a:ea typeface="Times New Roman" panose="02020603050405020304" pitchFamily="18" charset="0"/>
              </a:rPr>
              <a:t>Visualization:</a:t>
            </a:r>
            <a:r>
              <a:rPr lang="en-IN" sz="1100" dirty="0">
                <a:effectLst/>
                <a:latin typeface="Calibri" panose="020F0502020204030204" pitchFamily="34" charset="0"/>
                <a:ea typeface="Calibri" panose="020F0502020204030204" pitchFamily="34" charset="0"/>
                <a:cs typeface="Times New Roman" panose="02020603050405020304" pitchFamily="18" charset="0"/>
              </a:rPr>
              <a:t> </a:t>
            </a:r>
            <a:r>
              <a:rPr lang="en-IN" sz="1200" dirty="0">
                <a:effectLst/>
                <a:latin typeface="Times New Roman" panose="02020603050405020304" pitchFamily="18" charset="0"/>
                <a:ea typeface="Times New Roman" panose="02020603050405020304" pitchFamily="18" charset="0"/>
              </a:rPr>
              <a:t>Here we see that fixed acidity does not give any specification to classify the quality.</a:t>
            </a:r>
            <a:endParaRPr lang="en-IN" dirty="0"/>
          </a:p>
        </p:txBody>
      </p:sp>
      <p:sp>
        <p:nvSpPr>
          <p:cNvPr id="5" name="Rectangle 2">
            <a:extLst>
              <a:ext uri="{FF2B5EF4-FFF2-40B4-BE49-F238E27FC236}">
                <a16:creationId xmlns:a16="http://schemas.microsoft.com/office/drawing/2014/main" id="{24B796C6-19B0-4C1F-858D-D5E0306BEE34}"/>
              </a:ext>
            </a:extLst>
          </p:cNvPr>
          <p:cNvSpPr>
            <a:spLocks noChangeArrowheads="1"/>
          </p:cNvSpPr>
          <p:nvPr/>
        </p:nvSpPr>
        <p:spPr bwMode="auto">
          <a:xfrm>
            <a:off x="838201" y="2875280"/>
            <a:ext cx="8071640" cy="369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pic>
        <p:nvPicPr>
          <p:cNvPr id="5121" name="Picture 92">
            <a:extLst>
              <a:ext uri="{FF2B5EF4-FFF2-40B4-BE49-F238E27FC236}">
                <a16:creationId xmlns:a16="http://schemas.microsoft.com/office/drawing/2014/main" id="{67AB4D77-D175-4C02-BED0-A794B939C7D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6638" t="9560" r="16818" b="8067"/>
          <a:stretch>
            <a:fillRect/>
          </a:stretch>
        </p:blipFill>
        <p:spPr bwMode="auto">
          <a:xfrm>
            <a:off x="914400" y="3456414"/>
            <a:ext cx="4495800" cy="272567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FF8CA993-A3FA-49B1-8B90-C0A451510C2C}"/>
              </a:ext>
            </a:extLst>
          </p:cNvPr>
          <p:cNvSpPr>
            <a:spLocks noChangeArrowheads="1"/>
          </p:cNvSpPr>
          <p:nvPr/>
        </p:nvSpPr>
        <p:spPr bwMode="auto">
          <a:xfrm>
            <a:off x="843281" y="6147761"/>
            <a:ext cx="8071640"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tabLst>
                <a:tab pos="6659563" algn="r"/>
              </a:tabLst>
              <a:defRPr>
                <a:solidFill>
                  <a:schemeClr val="tx1"/>
                </a:solidFill>
                <a:latin typeface="Arial" panose="020B0604020202020204" pitchFamily="34" charset="0"/>
              </a:defRPr>
            </a:lvl1pPr>
            <a:lvl2pPr eaLnBrk="0" hangingPunct="0">
              <a:tabLst>
                <a:tab pos="6659563" algn="r"/>
              </a:tabLst>
              <a:defRPr>
                <a:solidFill>
                  <a:schemeClr val="tx1"/>
                </a:solidFill>
                <a:latin typeface="Arial" panose="020B0604020202020204" pitchFamily="34" charset="0"/>
              </a:defRPr>
            </a:lvl2pPr>
            <a:lvl3pPr eaLnBrk="0" hangingPunct="0">
              <a:tabLst>
                <a:tab pos="6659563" algn="r"/>
              </a:tabLst>
              <a:defRPr>
                <a:solidFill>
                  <a:schemeClr val="tx1"/>
                </a:solidFill>
                <a:latin typeface="Arial" panose="020B0604020202020204" pitchFamily="34" charset="0"/>
              </a:defRPr>
            </a:lvl3pPr>
            <a:lvl4pPr eaLnBrk="0" hangingPunct="0">
              <a:tabLst>
                <a:tab pos="6659563" algn="r"/>
              </a:tabLst>
              <a:defRPr>
                <a:solidFill>
                  <a:schemeClr val="tx1"/>
                </a:solidFill>
                <a:latin typeface="Arial" panose="020B0604020202020204" pitchFamily="34" charset="0"/>
              </a:defRPr>
            </a:lvl4pPr>
            <a:lvl5pPr eaLnBrk="0" hangingPunct="0">
              <a:tabLst>
                <a:tab pos="6659563" algn="r"/>
              </a:tabLst>
              <a:defRPr>
                <a:solidFill>
                  <a:schemeClr val="tx1"/>
                </a:solidFill>
                <a:latin typeface="Arial" panose="020B0604020202020204" pitchFamily="34" charset="0"/>
              </a:defRPr>
            </a:lvl5pPr>
            <a:lvl6pPr eaLnBrk="0" fontAlgn="base" hangingPunct="0">
              <a:spcBef>
                <a:spcPct val="0"/>
              </a:spcBef>
              <a:spcAft>
                <a:spcPct val="0"/>
              </a:spcAft>
              <a:tabLst>
                <a:tab pos="6659563" algn="r"/>
              </a:tabLst>
              <a:defRPr>
                <a:solidFill>
                  <a:schemeClr val="tx1"/>
                </a:solidFill>
                <a:latin typeface="Arial" panose="020B0604020202020204" pitchFamily="34" charset="0"/>
              </a:defRPr>
            </a:lvl6pPr>
            <a:lvl7pPr eaLnBrk="0" fontAlgn="base" hangingPunct="0">
              <a:spcBef>
                <a:spcPct val="0"/>
              </a:spcBef>
              <a:spcAft>
                <a:spcPct val="0"/>
              </a:spcAft>
              <a:tabLst>
                <a:tab pos="6659563" algn="r"/>
              </a:tabLst>
              <a:defRPr>
                <a:solidFill>
                  <a:schemeClr val="tx1"/>
                </a:solidFill>
                <a:latin typeface="Arial" panose="020B0604020202020204" pitchFamily="34" charset="0"/>
              </a:defRPr>
            </a:lvl7pPr>
            <a:lvl8pPr eaLnBrk="0" fontAlgn="base" hangingPunct="0">
              <a:spcBef>
                <a:spcPct val="0"/>
              </a:spcBef>
              <a:spcAft>
                <a:spcPct val="0"/>
              </a:spcAft>
              <a:tabLst>
                <a:tab pos="6659563" algn="r"/>
              </a:tabLst>
              <a:defRPr>
                <a:solidFill>
                  <a:schemeClr val="tx1"/>
                </a:solidFill>
                <a:latin typeface="Arial" panose="020B0604020202020204" pitchFamily="34" charset="0"/>
              </a:defRPr>
            </a:lvl8pPr>
            <a:lvl9pPr eaLnBrk="0" fontAlgn="base" hangingPunct="0">
              <a:spcBef>
                <a:spcPct val="0"/>
              </a:spcBef>
              <a:spcAft>
                <a:spcPct val="0"/>
              </a:spcAft>
              <a:tabLst>
                <a:tab pos="6659563" algn="r"/>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tab pos="6659563" algn="r"/>
              </a:tabLst>
            </a:pPr>
            <a:r>
              <a:rPr kumimoji="0" lang="en-US" altLang="en-US" sz="14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Visualization:</a:t>
            </a: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Density of the red wine seems to be larger at the low quality levels and tends to decrease towards the high quality levels.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66658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93">
            <a:extLst>
              <a:ext uri="{FF2B5EF4-FFF2-40B4-BE49-F238E27FC236}">
                <a16:creationId xmlns:a16="http://schemas.microsoft.com/office/drawing/2014/main" id="{2BCE4265-158C-45B2-B6F5-4448F3D52DA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6522" t="8543" r="17734" b="7661"/>
          <a:stretch>
            <a:fillRect/>
          </a:stretch>
        </p:blipFill>
        <p:spPr bwMode="auto">
          <a:xfrm>
            <a:off x="838200" y="112415"/>
            <a:ext cx="4267200" cy="2655922"/>
          </a:xfrm>
          <a:prstGeom prst="rect">
            <a:avLst/>
          </a:prstGeom>
          <a:noFill/>
          <a:extLst>
            <a:ext uri="{909E8E84-426E-40DD-AFC4-6F175D3DCCD1}">
              <a14:hiddenFill xmlns:a14="http://schemas.microsoft.com/office/drawing/2010/main">
                <a:solidFill>
                  <a:srgbClr val="FFFFFF"/>
                </a:solidFill>
              </a14:hiddenFill>
            </a:ext>
          </a:extLst>
        </p:spPr>
      </p:pic>
      <p:pic>
        <p:nvPicPr>
          <p:cNvPr id="6145" name="Picture 94">
            <a:extLst>
              <a:ext uri="{FF2B5EF4-FFF2-40B4-BE49-F238E27FC236}">
                <a16:creationId xmlns:a16="http://schemas.microsoft.com/office/drawing/2014/main" id="{614267D3-D2DB-4985-86E1-EFBD3DF95D2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7094" t="8948" r="18420" b="8069"/>
          <a:stretch>
            <a:fillRect/>
          </a:stretch>
        </p:blipFill>
        <p:spPr bwMode="auto">
          <a:xfrm>
            <a:off x="838200" y="3449320"/>
            <a:ext cx="4283433" cy="268812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E5B5C636-8B7F-4065-8E74-D64D99DB7BBC}"/>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Rectangle 4">
            <a:extLst>
              <a:ext uri="{FF2B5EF4-FFF2-40B4-BE49-F238E27FC236}">
                <a16:creationId xmlns:a16="http://schemas.microsoft.com/office/drawing/2014/main" id="{C61734D5-269E-4D10-89F5-4C23EF77CD5E}"/>
              </a:ext>
            </a:extLst>
          </p:cNvPr>
          <p:cNvSpPr>
            <a:spLocks noChangeArrowheads="1"/>
          </p:cNvSpPr>
          <p:nvPr/>
        </p:nvSpPr>
        <p:spPr bwMode="auto">
          <a:xfrm>
            <a:off x="746760" y="2798817"/>
            <a:ext cx="8019760" cy="1046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hangingPunct="0">
              <a:tabLst>
                <a:tab pos="6659563" algn="r"/>
              </a:tabLst>
              <a:defRPr>
                <a:solidFill>
                  <a:schemeClr val="tx1"/>
                </a:solidFill>
                <a:latin typeface="Arial" panose="020B0604020202020204" pitchFamily="34" charset="0"/>
              </a:defRPr>
            </a:lvl1pPr>
            <a:lvl2pPr eaLnBrk="0" hangingPunct="0">
              <a:tabLst>
                <a:tab pos="6659563" algn="r"/>
              </a:tabLst>
              <a:defRPr>
                <a:solidFill>
                  <a:schemeClr val="tx1"/>
                </a:solidFill>
                <a:latin typeface="Arial" panose="020B0604020202020204" pitchFamily="34" charset="0"/>
              </a:defRPr>
            </a:lvl2pPr>
            <a:lvl3pPr eaLnBrk="0" hangingPunct="0">
              <a:tabLst>
                <a:tab pos="6659563" algn="r"/>
              </a:tabLst>
              <a:defRPr>
                <a:solidFill>
                  <a:schemeClr val="tx1"/>
                </a:solidFill>
                <a:latin typeface="Arial" panose="020B0604020202020204" pitchFamily="34" charset="0"/>
              </a:defRPr>
            </a:lvl3pPr>
            <a:lvl4pPr eaLnBrk="0" hangingPunct="0">
              <a:tabLst>
                <a:tab pos="6659563" algn="r"/>
              </a:tabLst>
              <a:defRPr>
                <a:solidFill>
                  <a:schemeClr val="tx1"/>
                </a:solidFill>
                <a:latin typeface="Arial" panose="020B0604020202020204" pitchFamily="34" charset="0"/>
              </a:defRPr>
            </a:lvl4pPr>
            <a:lvl5pPr eaLnBrk="0" hangingPunct="0">
              <a:tabLst>
                <a:tab pos="6659563" algn="r"/>
              </a:tabLst>
              <a:defRPr>
                <a:solidFill>
                  <a:schemeClr val="tx1"/>
                </a:solidFill>
                <a:latin typeface="Arial" panose="020B0604020202020204" pitchFamily="34" charset="0"/>
              </a:defRPr>
            </a:lvl5pPr>
            <a:lvl6pPr eaLnBrk="0" fontAlgn="base" hangingPunct="0">
              <a:spcBef>
                <a:spcPct val="0"/>
              </a:spcBef>
              <a:spcAft>
                <a:spcPct val="0"/>
              </a:spcAft>
              <a:tabLst>
                <a:tab pos="6659563" algn="r"/>
              </a:tabLst>
              <a:defRPr>
                <a:solidFill>
                  <a:schemeClr val="tx1"/>
                </a:solidFill>
                <a:latin typeface="Arial" panose="020B0604020202020204" pitchFamily="34" charset="0"/>
              </a:defRPr>
            </a:lvl6pPr>
            <a:lvl7pPr eaLnBrk="0" fontAlgn="base" hangingPunct="0">
              <a:spcBef>
                <a:spcPct val="0"/>
              </a:spcBef>
              <a:spcAft>
                <a:spcPct val="0"/>
              </a:spcAft>
              <a:tabLst>
                <a:tab pos="6659563" algn="r"/>
              </a:tabLst>
              <a:defRPr>
                <a:solidFill>
                  <a:schemeClr val="tx1"/>
                </a:solidFill>
                <a:latin typeface="Arial" panose="020B0604020202020204" pitchFamily="34" charset="0"/>
              </a:defRPr>
            </a:lvl7pPr>
            <a:lvl8pPr eaLnBrk="0" fontAlgn="base" hangingPunct="0">
              <a:spcBef>
                <a:spcPct val="0"/>
              </a:spcBef>
              <a:spcAft>
                <a:spcPct val="0"/>
              </a:spcAft>
              <a:tabLst>
                <a:tab pos="6659563" algn="r"/>
              </a:tabLst>
              <a:defRPr>
                <a:solidFill>
                  <a:schemeClr val="tx1"/>
                </a:solidFill>
                <a:latin typeface="Arial" panose="020B0604020202020204" pitchFamily="34" charset="0"/>
              </a:defRPr>
            </a:lvl8pPr>
            <a:lvl9pPr eaLnBrk="0" fontAlgn="base" hangingPunct="0">
              <a:spcBef>
                <a:spcPct val="0"/>
              </a:spcBef>
              <a:spcAft>
                <a:spcPct val="0"/>
              </a:spcAft>
              <a:tabLst>
                <a:tab pos="6659563" algn="r"/>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6659563" algn="r"/>
              </a:tabLst>
            </a:pPr>
            <a:r>
              <a:rPr kumimoji="0" lang="en-US" altLang="en-US" sz="14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Visualization:</a:t>
            </a: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The pH levels of the red wine seems to be uniformly distributed with the quality levels with the little increase</a:t>
            </a:r>
          </a:p>
          <a:p>
            <a:pPr marL="0" marR="0" lvl="0" indent="0" algn="l" defTabSz="914400" rtl="0" eaLnBrk="0" fontAlgn="base" latinLnBrk="0" hangingPunct="0">
              <a:lnSpc>
                <a:spcPct val="100000"/>
              </a:lnSpc>
              <a:spcBef>
                <a:spcPct val="0"/>
              </a:spcBef>
              <a:spcAft>
                <a:spcPct val="0"/>
              </a:spcAft>
              <a:buClrTx/>
              <a:buSzTx/>
              <a:buFontTx/>
              <a:buNone/>
              <a:tabLst>
                <a:tab pos="6659563" algn="r"/>
              </a:tabLst>
            </a:pPr>
            <a:r>
              <a:rPr kumimoji="0" lang="en-US" altLang="en-US"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in the pH at the quality level 3 and 4.</a:t>
            </a:r>
            <a:endPar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6659563" algn="r"/>
              </a:tabLst>
            </a:pPr>
            <a:b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6659563" algn="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5">
            <a:extLst>
              <a:ext uri="{FF2B5EF4-FFF2-40B4-BE49-F238E27FC236}">
                <a16:creationId xmlns:a16="http://schemas.microsoft.com/office/drawing/2014/main" id="{138C036A-33E5-4833-B19B-7A69E4201BAD}"/>
              </a:ext>
            </a:extLst>
          </p:cNvPr>
          <p:cNvSpPr>
            <a:spLocks noChangeArrowheads="1"/>
          </p:cNvSpPr>
          <p:nvPr/>
        </p:nvSpPr>
        <p:spPr bwMode="auto">
          <a:xfrm>
            <a:off x="767080" y="618687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Visualization:</a:t>
            </a: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Sulphates level goes higher with the quality of wine.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776743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21B0ED2C-1087-4AA6-AE91-2FDB8F5CE00F}"/>
              </a:ext>
            </a:extLst>
          </p:cNvPr>
          <p:cNvSpPr>
            <a:spLocks noChangeArrowheads="1"/>
          </p:cNvSpPr>
          <p:nvPr/>
        </p:nvSpPr>
        <p:spPr bwMode="auto">
          <a:xfrm>
            <a:off x="457200" y="-15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1025" name="Picture 95">
            <a:extLst>
              <a:ext uri="{FF2B5EF4-FFF2-40B4-BE49-F238E27FC236}">
                <a16:creationId xmlns:a16="http://schemas.microsoft.com/office/drawing/2014/main" id="{3A08CA82-F9E6-47F0-904C-EB79A68C8DC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6979" t="8339" r="17619" b="8067"/>
          <a:stretch>
            <a:fillRect/>
          </a:stretch>
        </p:blipFill>
        <p:spPr bwMode="auto">
          <a:xfrm>
            <a:off x="762001" y="309881"/>
            <a:ext cx="4419599" cy="275995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03391E56-C007-4A56-89AC-1EF37E8A1198}"/>
              </a:ext>
            </a:extLst>
          </p:cNvPr>
          <p:cNvSpPr>
            <a:spLocks noChangeArrowheads="1"/>
          </p:cNvSpPr>
          <p:nvPr/>
        </p:nvSpPr>
        <p:spPr bwMode="auto">
          <a:xfrm>
            <a:off x="609600" y="29718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Visualization:</a:t>
            </a:r>
            <a:r>
              <a:rPr kumimoji="0" lang="en-US" altLang="en-US" sz="11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Alcohol level also goes higher as the quality of wine increases.</a:t>
            </a:r>
            <a:r>
              <a:rPr kumimoji="0" lang="en-US" altLang="en-US" sz="1100"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23222B30-2B03-482B-B71F-1F82DDC04A52}"/>
              </a:ext>
            </a:extLst>
          </p:cNvPr>
          <p:cNvPicPr/>
          <p:nvPr/>
        </p:nvPicPr>
        <p:blipFill rotWithShape="1">
          <a:blip r:embed="rId3"/>
          <a:srcRect t="31932" r="6407" b="16000"/>
          <a:stretch/>
        </p:blipFill>
        <p:spPr bwMode="auto">
          <a:xfrm>
            <a:off x="762001" y="3581400"/>
            <a:ext cx="7315199" cy="277216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25590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97">
            <a:extLst>
              <a:ext uri="{FF2B5EF4-FFF2-40B4-BE49-F238E27FC236}">
                <a16:creationId xmlns:a16="http://schemas.microsoft.com/office/drawing/2014/main" id="{63AF392A-47D0-4560-B914-E0C605B5B6E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458" t="10779" r="16132" b="31052"/>
          <a:stretch>
            <a:fillRect/>
          </a:stretch>
        </p:blipFill>
        <p:spPr bwMode="auto">
          <a:xfrm>
            <a:off x="838200" y="228600"/>
            <a:ext cx="6324600" cy="2476500"/>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98">
            <a:extLst>
              <a:ext uri="{FF2B5EF4-FFF2-40B4-BE49-F238E27FC236}">
                <a16:creationId xmlns:a16="http://schemas.microsoft.com/office/drawing/2014/main" id="{69059173-BC3F-44C1-8F8F-C047328E8F5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10779" r="30090" b="16611"/>
          <a:stretch>
            <a:fillRect/>
          </a:stretch>
        </p:blipFill>
        <p:spPr bwMode="auto">
          <a:xfrm>
            <a:off x="838200" y="2938780"/>
            <a:ext cx="5121275" cy="29876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686CAC3A-51CE-4DB4-B606-A6497729B2D2}"/>
              </a:ext>
            </a:extLst>
          </p:cNvPr>
          <p:cNvSpPr>
            <a:spLocks noChangeArrowheads="1"/>
          </p:cNvSpPr>
          <p:nvPr/>
        </p:nvSpPr>
        <p:spPr bwMode="auto">
          <a:xfrm>
            <a:off x="838200" y="-2286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Rectangle 4">
            <a:extLst>
              <a:ext uri="{FF2B5EF4-FFF2-40B4-BE49-F238E27FC236}">
                <a16:creationId xmlns:a16="http://schemas.microsoft.com/office/drawing/2014/main" id="{88C5B66E-0881-47D4-964F-59E729CC00F5}"/>
              </a:ext>
            </a:extLst>
          </p:cNvPr>
          <p:cNvSpPr>
            <a:spLocks noChangeArrowheads="1"/>
          </p:cNvSpPr>
          <p:nvPr/>
        </p:nvSpPr>
        <p:spPr bwMode="auto">
          <a:xfrm>
            <a:off x="838200" y="27051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4" name="Rectangle 5">
            <a:extLst>
              <a:ext uri="{FF2B5EF4-FFF2-40B4-BE49-F238E27FC236}">
                <a16:creationId xmlns:a16="http://schemas.microsoft.com/office/drawing/2014/main" id="{B71321A1-15D4-4BAB-ABF6-E5F2809E3908}"/>
              </a:ext>
            </a:extLst>
          </p:cNvPr>
          <p:cNvSpPr>
            <a:spLocks noChangeArrowheads="1"/>
          </p:cNvSpPr>
          <p:nvPr/>
        </p:nvSpPr>
        <p:spPr bwMode="auto">
          <a:xfrm>
            <a:off x="762000" y="5926455"/>
            <a:ext cx="692221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Visualization:</a:t>
            </a: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From the above </a:t>
            </a:r>
            <a:r>
              <a:rPr kumimoji="0" lang="en-US" altLang="en-US" sz="1200" b="0" i="0" u="none" strike="noStrike" cap="none" normalizeH="0" baseline="0" dirty="0" err="1">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countplot</a:t>
            </a:r>
            <a:r>
              <a:rPr kumimoji="0" lang="en-US" altLang="en-US"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we can see that there are large no. of wines with good quality=0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means whose quality levels are less than 7.</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78144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99">
            <a:extLst>
              <a:ext uri="{FF2B5EF4-FFF2-40B4-BE49-F238E27FC236}">
                <a16:creationId xmlns:a16="http://schemas.microsoft.com/office/drawing/2014/main" id="{9E6F6912-C8A4-4B5C-87BA-1AA013CAA0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3433" t="9357" r="18993" b="5434"/>
          <a:stretch>
            <a:fillRect/>
          </a:stretch>
        </p:blipFill>
        <p:spPr bwMode="auto">
          <a:xfrm>
            <a:off x="762001" y="284479"/>
            <a:ext cx="4225947" cy="2611121"/>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100">
            <a:extLst>
              <a:ext uri="{FF2B5EF4-FFF2-40B4-BE49-F238E27FC236}">
                <a16:creationId xmlns:a16="http://schemas.microsoft.com/office/drawing/2014/main" id="{AEFFACBD-787A-468D-B94C-03F36313F65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3204" t="7933" r="34920" b="4814"/>
          <a:stretch>
            <a:fillRect/>
          </a:stretch>
        </p:blipFill>
        <p:spPr bwMode="auto">
          <a:xfrm>
            <a:off x="762001" y="3100981"/>
            <a:ext cx="4366745" cy="347254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D60196BC-E531-4B33-B564-9F6FDA2DBE9A}"/>
              </a:ext>
            </a:extLst>
          </p:cNvPr>
          <p:cNvSpPr>
            <a:spLocks noChangeArrowheads="1"/>
          </p:cNvSpPr>
          <p:nvPr/>
        </p:nvSpPr>
        <p:spPr bwMode="auto">
          <a:xfrm>
            <a:off x="609600" y="-15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Rectangle 4">
            <a:extLst>
              <a:ext uri="{FF2B5EF4-FFF2-40B4-BE49-F238E27FC236}">
                <a16:creationId xmlns:a16="http://schemas.microsoft.com/office/drawing/2014/main" id="{2D4FC1D0-F675-40DA-8C26-762C5ECFE379}"/>
              </a:ext>
            </a:extLst>
          </p:cNvPr>
          <p:cNvSpPr>
            <a:spLocks noChangeArrowheads="1"/>
          </p:cNvSpPr>
          <p:nvPr/>
        </p:nvSpPr>
        <p:spPr bwMode="auto">
          <a:xfrm>
            <a:off x="609600" y="44196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16893766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01">
            <a:extLst>
              <a:ext uri="{FF2B5EF4-FFF2-40B4-BE49-F238E27FC236}">
                <a16:creationId xmlns:a16="http://schemas.microsoft.com/office/drawing/2014/main" id="{8D7F9F6B-988A-42BE-B51A-C79C95FF6A2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1831" t="10983" r="2174" b="45491"/>
          <a:stretch>
            <a:fillRect/>
          </a:stretch>
        </p:blipFill>
        <p:spPr bwMode="auto">
          <a:xfrm>
            <a:off x="609600" y="288925"/>
            <a:ext cx="6950075" cy="1768475"/>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02">
            <a:extLst>
              <a:ext uri="{FF2B5EF4-FFF2-40B4-BE49-F238E27FC236}">
                <a16:creationId xmlns:a16="http://schemas.microsoft.com/office/drawing/2014/main" id="{5A1BE4F4-941E-41BB-9D3E-094AFB441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060" t="8949" r="21227" b="41423"/>
          <a:stretch>
            <a:fillRect/>
          </a:stretch>
        </p:blipFill>
        <p:spPr bwMode="auto">
          <a:xfrm>
            <a:off x="594360" y="2143760"/>
            <a:ext cx="6324600" cy="23018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F2812133-A4ED-43A5-B564-0F377FA81F16}"/>
              </a:ext>
            </a:extLst>
          </p:cNvPr>
          <p:cNvSpPr>
            <a:spLocks noChangeArrowheads="1"/>
          </p:cNvSpPr>
          <p:nvPr/>
        </p:nvSpPr>
        <p:spPr bwMode="auto">
          <a:xfrm>
            <a:off x="609600" y="-1682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Rectangle 4">
            <a:extLst>
              <a:ext uri="{FF2B5EF4-FFF2-40B4-BE49-F238E27FC236}">
                <a16:creationId xmlns:a16="http://schemas.microsoft.com/office/drawing/2014/main" id="{9A7F276C-7C13-4AF2-88F0-267EA49C359F}"/>
              </a:ext>
            </a:extLst>
          </p:cNvPr>
          <p:cNvSpPr>
            <a:spLocks noChangeArrowheads="1"/>
          </p:cNvSpPr>
          <p:nvPr/>
        </p:nvSpPr>
        <p:spPr bwMode="auto">
          <a:xfrm>
            <a:off x="609600" y="2057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4" name="Rectangle 5">
            <a:extLst>
              <a:ext uri="{FF2B5EF4-FFF2-40B4-BE49-F238E27FC236}">
                <a16:creationId xmlns:a16="http://schemas.microsoft.com/office/drawing/2014/main" id="{7BA124AB-19A6-4B7A-9DA1-C6D896FD03FF}"/>
              </a:ext>
            </a:extLst>
          </p:cNvPr>
          <p:cNvSpPr>
            <a:spLocks noChangeArrowheads="1"/>
          </p:cNvSpPr>
          <p:nvPr/>
        </p:nvSpPr>
        <p:spPr bwMode="auto">
          <a:xfrm>
            <a:off x="609600" y="48164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7" name="Picture 6">
            <a:extLst>
              <a:ext uri="{FF2B5EF4-FFF2-40B4-BE49-F238E27FC236}">
                <a16:creationId xmlns:a16="http://schemas.microsoft.com/office/drawing/2014/main" id="{A001335D-3523-41AA-A7CC-80894E2E27B0}"/>
              </a:ext>
            </a:extLst>
          </p:cNvPr>
          <p:cNvPicPr/>
          <p:nvPr/>
        </p:nvPicPr>
        <p:blipFill rotWithShape="1">
          <a:blip r:embed="rId4"/>
          <a:srcRect t="8746" r="18306" b="38373"/>
          <a:stretch/>
        </p:blipFill>
        <p:spPr bwMode="auto">
          <a:xfrm>
            <a:off x="609600" y="4542155"/>
            <a:ext cx="6294120" cy="229171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15773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104">
            <a:extLst>
              <a:ext uri="{FF2B5EF4-FFF2-40B4-BE49-F238E27FC236}">
                <a16:creationId xmlns:a16="http://schemas.microsoft.com/office/drawing/2014/main" id="{0D22DF3A-123C-41B0-A9A9-E08137B6DF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23" t="8972" r="24205" b="41400"/>
          <a:stretch>
            <a:fillRect/>
          </a:stretch>
        </p:blipFill>
        <p:spPr bwMode="auto">
          <a:xfrm>
            <a:off x="685800" y="213519"/>
            <a:ext cx="6438900" cy="238442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105">
            <a:extLst>
              <a:ext uri="{FF2B5EF4-FFF2-40B4-BE49-F238E27FC236}">
                <a16:creationId xmlns:a16="http://schemas.microsoft.com/office/drawing/2014/main" id="{7EBE13DF-268A-49A4-9639-D18B34324F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7095" t="10577" r="12889" b="7458"/>
          <a:stretch>
            <a:fillRect/>
          </a:stretch>
        </p:blipFill>
        <p:spPr bwMode="auto">
          <a:xfrm>
            <a:off x="746760" y="2811463"/>
            <a:ext cx="6362700" cy="366553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a:extLst>
              <a:ext uri="{FF2B5EF4-FFF2-40B4-BE49-F238E27FC236}">
                <a16:creationId xmlns:a16="http://schemas.microsoft.com/office/drawing/2014/main" id="{1DEA16A9-2A18-4165-A3C9-55A61E171F8B}"/>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Rectangle 5">
            <a:extLst>
              <a:ext uri="{FF2B5EF4-FFF2-40B4-BE49-F238E27FC236}">
                <a16:creationId xmlns:a16="http://schemas.microsoft.com/office/drawing/2014/main" id="{5F288C5D-1FCF-4AF3-A7F4-EBB8198D3585}"/>
              </a:ext>
            </a:extLst>
          </p:cNvPr>
          <p:cNvSpPr>
            <a:spLocks noChangeArrowheads="1"/>
          </p:cNvSpPr>
          <p:nvPr/>
        </p:nvSpPr>
        <p:spPr bwMode="auto">
          <a:xfrm>
            <a:off x="0" y="284162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4" name="Rectangle 6">
            <a:extLst>
              <a:ext uri="{FF2B5EF4-FFF2-40B4-BE49-F238E27FC236}">
                <a16:creationId xmlns:a16="http://schemas.microsoft.com/office/drawing/2014/main" id="{9197CBA1-B934-4B2F-824F-7FF3F81B8342}"/>
              </a:ext>
            </a:extLst>
          </p:cNvPr>
          <p:cNvSpPr>
            <a:spLocks noChangeArrowheads="1"/>
          </p:cNvSpPr>
          <p:nvPr/>
        </p:nvSpPr>
        <p:spPr bwMode="auto">
          <a:xfrm>
            <a:off x="0" y="696436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5" name="Rectangle 7">
            <a:extLst>
              <a:ext uri="{FF2B5EF4-FFF2-40B4-BE49-F238E27FC236}">
                <a16:creationId xmlns:a16="http://schemas.microsoft.com/office/drawing/2014/main" id="{29E2449C-0916-41C0-9785-08EA06A27D1B}"/>
              </a:ext>
            </a:extLst>
          </p:cNvPr>
          <p:cNvSpPr>
            <a:spLocks noChangeArrowheads="1"/>
          </p:cNvSpPr>
          <p:nvPr/>
        </p:nvSpPr>
        <p:spPr bwMode="auto">
          <a:xfrm>
            <a:off x="0" y="91821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8453894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4DA1B3-3727-4FEA-8D51-20DEC9C7AE21}"/>
              </a:ext>
            </a:extLst>
          </p:cNvPr>
          <p:cNvPicPr/>
          <p:nvPr/>
        </p:nvPicPr>
        <p:blipFill rotWithShape="1">
          <a:blip r:embed="rId2"/>
          <a:srcRect l="2107" t="38440" b="23525"/>
          <a:stretch/>
        </p:blipFill>
        <p:spPr bwMode="auto">
          <a:xfrm>
            <a:off x="838200" y="685800"/>
            <a:ext cx="7696200" cy="2286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00263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a:xfrm>
            <a:off x="1295400" y="152400"/>
            <a:ext cx="7010400" cy="1143000"/>
          </a:xfrm>
        </p:spPr>
        <p:txBody>
          <a:bodyPr/>
          <a:lstStyle/>
          <a:p>
            <a:pPr algn="ctr" eaLnBrk="1" hangingPunct="1"/>
            <a:r>
              <a:rPr lang="en-US" sz="3200" b="1" dirty="0">
                <a:solidFill>
                  <a:srgbClr val="7030A0"/>
                </a:solidFill>
                <a:latin typeface="Times New Roman" pitchFamily="18" charset="0"/>
                <a:cs typeface="Times New Roman" pitchFamily="18" charset="0"/>
              </a:rPr>
              <a:t>abstract</a:t>
            </a:r>
          </a:p>
        </p:txBody>
      </p:sp>
      <p:pic>
        <p:nvPicPr>
          <p:cNvPr id="4100" name="Picture 9"/>
          <p:cNvPicPr>
            <a:picLocks noChangeAspect="1" noChangeArrowheads="1"/>
          </p:cNvPicPr>
          <p:nvPr/>
        </p:nvPicPr>
        <p:blipFill>
          <a:blip r:embed="rId2" cstate="print"/>
          <a:srcRect/>
          <a:stretch>
            <a:fillRect/>
          </a:stretch>
        </p:blipFill>
        <p:spPr bwMode="auto">
          <a:xfrm>
            <a:off x="152400" y="152400"/>
            <a:ext cx="1371600" cy="1243013"/>
          </a:xfrm>
          <a:prstGeom prst="rect">
            <a:avLst/>
          </a:prstGeom>
          <a:noFill/>
          <a:ln w="9525">
            <a:noFill/>
            <a:miter lim="800000"/>
            <a:headEnd/>
            <a:tailEnd/>
          </a:ln>
        </p:spPr>
      </p:pic>
      <p:sp>
        <p:nvSpPr>
          <p:cNvPr id="2" name="TextBox 1">
            <a:extLst>
              <a:ext uri="{FF2B5EF4-FFF2-40B4-BE49-F238E27FC236}">
                <a16:creationId xmlns:a16="http://schemas.microsoft.com/office/drawing/2014/main" id="{26ED78A0-8452-4B4E-A509-0DE55F1453A2}"/>
              </a:ext>
            </a:extLst>
          </p:cNvPr>
          <p:cNvSpPr txBox="1"/>
          <p:nvPr/>
        </p:nvSpPr>
        <p:spPr>
          <a:xfrm>
            <a:off x="838200" y="2057400"/>
            <a:ext cx="7696200" cy="3277820"/>
          </a:xfrm>
          <a:prstGeom prst="rect">
            <a:avLst/>
          </a:prstGeom>
          <a:noFill/>
        </p:spPr>
        <p:txBody>
          <a:bodyPr wrap="square" rtlCol="0">
            <a:spAutoFit/>
          </a:bodyPr>
          <a:lstStyle/>
          <a:p>
            <a:pPr algn="just">
              <a:lnSpc>
                <a:spcPct val="150000"/>
              </a:lnSpc>
            </a:pPr>
            <a:r>
              <a:rPr lang="en-IN" dirty="0">
                <a:latin typeface="Times New Roman" panose="02020603050405020304" pitchFamily="18" charset="0"/>
                <a:cs typeface="Times New Roman" panose="02020603050405020304" pitchFamily="18" charset="0"/>
              </a:rPr>
              <a:t>Nowadays people try to lead a luxurious life. They tend to use the things either for show off or for their daily basis. These days the consumption of red wine is very common to all. So it has become important to </a:t>
            </a:r>
            <a:r>
              <a:rPr lang="en-IN" dirty="0" err="1">
                <a:latin typeface="Times New Roman" panose="02020603050405020304" pitchFamily="18" charset="0"/>
                <a:cs typeface="Times New Roman" panose="02020603050405020304" pitchFamily="18" charset="0"/>
              </a:rPr>
              <a:t>analyze</a:t>
            </a:r>
            <a:r>
              <a:rPr lang="en-IN" dirty="0">
                <a:latin typeface="Times New Roman" panose="02020603050405020304" pitchFamily="18" charset="0"/>
                <a:cs typeface="Times New Roman" panose="02020603050405020304" pitchFamily="18" charset="0"/>
              </a:rPr>
              <a:t> the quality of red wine before its consumption to preserve human health. Hence this research is a step towards the quality prediction of red wine using its attributes. Red wine quality is highly influenced by the qualitative and quantitative composition of aromatic compounds having various chemical structures.</a:t>
            </a:r>
          </a:p>
          <a:p>
            <a:endParaRPr lang="en-IN" dirty="0"/>
          </a:p>
        </p:txBody>
      </p:sp>
    </p:spTree>
  </p:cSld>
  <p:clrMapOvr>
    <a:masterClrMapping/>
  </p:clrMapOvr>
  <mc:AlternateContent xmlns:mc="http://schemas.openxmlformats.org/markup-compatibility/2006" xmlns:p14="http://schemas.microsoft.com/office/powerpoint/2010/main">
    <mc:Choice Requires="p14">
      <p:transition spd="slow" p14:dur="2000" advTm="104"/>
    </mc:Choice>
    <mc:Fallback xmlns="">
      <p:transition spd="slow" advTm="104"/>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1752600" y="121920"/>
            <a:ext cx="5943600" cy="1143000"/>
          </a:xfrm>
        </p:spPr>
        <p:txBody>
          <a:bodyPr/>
          <a:lstStyle/>
          <a:p>
            <a:pPr algn="ctr" eaLnBrk="1" hangingPunct="1"/>
            <a:r>
              <a:rPr lang="en-US" sz="3200" b="1" dirty="0">
                <a:solidFill>
                  <a:srgbClr val="7030A0"/>
                </a:solidFill>
                <a:latin typeface="Times New Roman" pitchFamily="18" charset="0"/>
                <a:cs typeface="Times New Roman" pitchFamily="18" charset="0"/>
              </a:rPr>
              <a:t>introduction</a:t>
            </a:r>
            <a:endParaRPr lang="en-US" sz="3200" dirty="0"/>
          </a:p>
        </p:txBody>
      </p:sp>
      <p:pic>
        <p:nvPicPr>
          <p:cNvPr id="5124" name="Picture 9"/>
          <p:cNvPicPr>
            <a:picLocks noChangeAspect="1" noChangeArrowheads="1"/>
          </p:cNvPicPr>
          <p:nvPr/>
        </p:nvPicPr>
        <p:blipFill>
          <a:blip r:embed="rId2" cstate="print"/>
          <a:srcRect/>
          <a:stretch>
            <a:fillRect/>
          </a:stretch>
        </p:blipFill>
        <p:spPr bwMode="auto">
          <a:xfrm>
            <a:off x="152400" y="152400"/>
            <a:ext cx="1371600" cy="1243013"/>
          </a:xfrm>
          <a:prstGeom prst="rect">
            <a:avLst/>
          </a:prstGeom>
          <a:noFill/>
          <a:ln w="9525">
            <a:noFill/>
            <a:miter lim="800000"/>
            <a:headEnd/>
            <a:tailEnd/>
          </a:ln>
        </p:spPr>
      </p:pic>
      <p:sp>
        <p:nvSpPr>
          <p:cNvPr id="2" name="TextBox 1">
            <a:extLst>
              <a:ext uri="{FF2B5EF4-FFF2-40B4-BE49-F238E27FC236}">
                <a16:creationId xmlns:a16="http://schemas.microsoft.com/office/drawing/2014/main" id="{7F25FB10-0D93-49F9-88B9-DCBE36219C7F}"/>
              </a:ext>
            </a:extLst>
          </p:cNvPr>
          <p:cNvSpPr txBox="1"/>
          <p:nvPr/>
        </p:nvSpPr>
        <p:spPr>
          <a:xfrm>
            <a:off x="609600" y="1981200"/>
            <a:ext cx="7848600" cy="4108817"/>
          </a:xfrm>
          <a:prstGeom prst="rect">
            <a:avLst/>
          </a:prstGeom>
          <a:noFill/>
        </p:spPr>
        <p:txBody>
          <a:bodyPr wrap="square" rtlCol="0">
            <a:spAutoFit/>
          </a:bodyPr>
          <a:lstStyle/>
          <a:p>
            <a:pPr algn="just">
              <a:lnSpc>
                <a:spcPct val="150000"/>
              </a:lnSpc>
            </a:pPr>
            <a:r>
              <a:rPr lang="en-IN" dirty="0">
                <a:latin typeface="Times New Roman" panose="02020603050405020304" pitchFamily="18" charset="0"/>
                <a:cs typeface="Times New Roman" panose="02020603050405020304" pitchFamily="18" charset="0"/>
              </a:rPr>
              <a:t>Machine Learning is a subfield of artificial intelligence(AI). The goal of machine learning is to understand the structure of data and fit that data into models that can be understood and utilized by people.</a:t>
            </a:r>
          </a:p>
          <a:p>
            <a:pPr algn="just">
              <a:lnSpc>
                <a:spcPct val="150000"/>
              </a:lnSpc>
            </a:pPr>
            <a:r>
              <a:rPr lang="en-IN" dirty="0">
                <a:latin typeface="Times New Roman" panose="02020603050405020304" pitchFamily="18" charset="0"/>
                <a:cs typeface="Times New Roman" panose="02020603050405020304" pitchFamily="18" charset="0"/>
              </a:rPr>
              <a:t>         This project RED WINE QUALITY ANALYSIS is based on the dataset which contains the attributes such as fixed acidity, citric acid, residual sugar, chlorides, free sulphuric acid, total sulphuric acid, density, pH, sulphurs, alcohol, quantity. The prediction is done through various algorithms like Logistic Regression, Support Vector Machine, </a:t>
            </a:r>
            <a:r>
              <a:rPr lang="en-IN" dirty="0" err="1">
                <a:latin typeface="Times New Roman" panose="02020603050405020304" pitchFamily="18" charset="0"/>
                <a:cs typeface="Times New Roman" panose="02020603050405020304" pitchFamily="18" charset="0"/>
              </a:rPr>
              <a:t>Decission</a:t>
            </a:r>
            <a:r>
              <a:rPr lang="en-IN" dirty="0">
                <a:latin typeface="Times New Roman" panose="02020603050405020304" pitchFamily="18" charset="0"/>
                <a:cs typeface="Times New Roman" panose="02020603050405020304" pitchFamily="18" charset="0"/>
              </a:rPr>
              <a:t> Tree Classifier, Random Forest Classifier.</a:t>
            </a:r>
          </a:p>
          <a:p>
            <a:endParaRPr lang="en-IN" dirty="0"/>
          </a:p>
        </p:txBody>
      </p:sp>
    </p:spTree>
  </p:cSld>
  <p:clrMapOvr>
    <a:masterClrMapping/>
  </p:clrMapOvr>
  <mc:AlternateContent xmlns:mc="http://schemas.openxmlformats.org/markup-compatibility/2006" xmlns:p14="http://schemas.microsoft.com/office/powerpoint/2010/main">
    <mc:Choice Requires="p14">
      <p:transition spd="slow" p14:dur="2000" advTm="114"/>
    </mc:Choice>
    <mc:Fallback xmlns="">
      <p:transition spd="slow" advTm="11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1752600" y="152400"/>
            <a:ext cx="5943600" cy="1143000"/>
          </a:xfrm>
        </p:spPr>
        <p:txBody>
          <a:bodyPr/>
          <a:lstStyle/>
          <a:p>
            <a:pPr algn="ctr" eaLnBrk="1" hangingPunct="1"/>
            <a:r>
              <a:rPr lang="en-US" sz="3200" b="1" dirty="0">
                <a:solidFill>
                  <a:srgbClr val="7030A0"/>
                </a:solidFill>
                <a:latin typeface="Times New Roman" pitchFamily="18" charset="0"/>
                <a:cs typeface="Times New Roman" pitchFamily="18" charset="0"/>
              </a:rPr>
              <a:t>Company Profile</a:t>
            </a:r>
            <a:endParaRPr lang="en-US" sz="3200" dirty="0"/>
          </a:p>
        </p:txBody>
      </p:sp>
      <p:pic>
        <p:nvPicPr>
          <p:cNvPr id="5124" name="Picture 9"/>
          <p:cNvPicPr>
            <a:picLocks noChangeAspect="1" noChangeArrowheads="1"/>
          </p:cNvPicPr>
          <p:nvPr/>
        </p:nvPicPr>
        <p:blipFill>
          <a:blip r:embed="rId2" cstate="print"/>
          <a:srcRect/>
          <a:stretch>
            <a:fillRect/>
          </a:stretch>
        </p:blipFill>
        <p:spPr bwMode="auto">
          <a:xfrm>
            <a:off x="152400" y="152400"/>
            <a:ext cx="1371600" cy="1243013"/>
          </a:xfrm>
          <a:prstGeom prst="rect">
            <a:avLst/>
          </a:prstGeom>
          <a:noFill/>
          <a:ln w="9525">
            <a:noFill/>
            <a:miter lim="800000"/>
            <a:headEnd/>
            <a:tailEnd/>
          </a:ln>
        </p:spPr>
      </p:pic>
      <p:sp>
        <p:nvSpPr>
          <p:cNvPr id="2" name="TextBox 1">
            <a:extLst>
              <a:ext uri="{FF2B5EF4-FFF2-40B4-BE49-F238E27FC236}">
                <a16:creationId xmlns:a16="http://schemas.microsoft.com/office/drawing/2014/main" id="{C5F6F236-997B-4BE2-8F90-63D8AE6EC499}"/>
              </a:ext>
            </a:extLst>
          </p:cNvPr>
          <p:cNvSpPr txBox="1"/>
          <p:nvPr/>
        </p:nvSpPr>
        <p:spPr>
          <a:xfrm>
            <a:off x="838200" y="1905000"/>
            <a:ext cx="7848600" cy="3693319"/>
          </a:xfrm>
          <a:prstGeom prst="rect">
            <a:avLst/>
          </a:prstGeom>
          <a:noFill/>
        </p:spPr>
        <p:txBody>
          <a:bodyPr wrap="square" rtlCol="0">
            <a:spAutoFit/>
          </a:bodyPr>
          <a:lstStyle/>
          <a:p>
            <a:pPr algn="just">
              <a:lnSpc>
                <a:spcPct val="150000"/>
              </a:lnSpc>
            </a:pPr>
            <a:r>
              <a:rPr lang="en-IN" dirty="0">
                <a:latin typeface="Times New Roman" panose="02020603050405020304" pitchFamily="18" charset="0"/>
                <a:cs typeface="Times New Roman" panose="02020603050405020304" pitchFamily="18" charset="0"/>
              </a:rPr>
              <a:t>The Tech Fortune group was originally incepted in 2013 to focus on EPC assignment of Infra and Real Estate projects. Later the company shifted its focus towards software development. A Software development Firm head quartered in </a:t>
            </a:r>
            <a:r>
              <a:rPr lang="en-IN" dirty="0" err="1">
                <a:latin typeface="Times New Roman" panose="02020603050405020304" pitchFamily="18" charset="0"/>
                <a:cs typeface="Times New Roman" panose="02020603050405020304" pitchFamily="18" charset="0"/>
              </a:rPr>
              <a:t>Vijapur</a:t>
            </a:r>
            <a:r>
              <a:rPr lang="en-IN" dirty="0">
                <a:latin typeface="Times New Roman" panose="02020603050405020304" pitchFamily="18" charset="0"/>
                <a:cs typeface="Times New Roman" panose="02020603050405020304" pitchFamily="18" charset="0"/>
              </a:rPr>
              <a:t> and operating for 5 years in with 3 offices across  Karnataka. </a:t>
            </a:r>
          </a:p>
          <a:p>
            <a:pPr algn="just">
              <a:lnSpc>
                <a:spcPct val="150000"/>
              </a:lnSpc>
            </a:pPr>
            <a:r>
              <a:rPr lang="en-IN" dirty="0">
                <a:latin typeface="Times New Roman" panose="02020603050405020304" pitchFamily="18" charset="0"/>
                <a:cs typeface="Times New Roman" panose="02020603050405020304" pitchFamily="18" charset="0"/>
              </a:rPr>
              <a:t>                Tech Fortune Technologies, is an emerging technology organization in the fields of business process outsourcing, software development, end-to-end ERP solutions, Artificial Intelligence, Blockchain technology with a focus on providing customized solutions to the various business needs of a diverse global clientele. </a:t>
            </a:r>
          </a:p>
          <a:p>
            <a:endParaRPr lang="en-IN" dirty="0"/>
          </a:p>
        </p:txBody>
      </p:sp>
    </p:spTree>
  </p:cSld>
  <p:clrMapOvr>
    <a:masterClrMapping/>
  </p:clrMapOvr>
  <mc:AlternateContent xmlns:mc="http://schemas.openxmlformats.org/markup-compatibility/2006" xmlns:p14="http://schemas.microsoft.com/office/powerpoint/2010/main">
    <mc:Choice Requires="p14">
      <p:transition spd="slow" p14:dur="2000" advTm="128"/>
    </mc:Choice>
    <mc:Fallback xmlns="">
      <p:transition spd="slow" advTm="12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3BD48F-233B-4983-927C-221EB6157DCF}"/>
              </a:ext>
            </a:extLst>
          </p:cNvPr>
          <p:cNvSpPr txBox="1"/>
          <p:nvPr/>
        </p:nvSpPr>
        <p:spPr>
          <a:xfrm>
            <a:off x="762000" y="1066800"/>
            <a:ext cx="7543800" cy="4613058"/>
          </a:xfrm>
          <a:prstGeom prst="rect">
            <a:avLst/>
          </a:prstGeom>
          <a:noFill/>
        </p:spPr>
        <p:txBody>
          <a:bodyPr wrap="square" rtlCol="0">
            <a:spAutoFit/>
          </a:bodyPr>
          <a:lstStyle/>
          <a:p>
            <a:pPr algn="just">
              <a:lnSpc>
                <a:spcPct val="150000"/>
              </a:lnSpc>
            </a:pPr>
            <a:r>
              <a:rPr lang="en-IN" dirty="0"/>
              <a:t> </a:t>
            </a:r>
            <a:r>
              <a:rPr lang="en-IN" b="1" dirty="0">
                <a:latin typeface="Times New Roman" panose="02020603050405020304" pitchFamily="18" charset="0"/>
                <a:cs typeface="Times New Roman" panose="02020603050405020304" pitchFamily="18" charset="0"/>
              </a:rPr>
              <a:t>Mission: </a:t>
            </a:r>
          </a:p>
          <a:p>
            <a:pPr algn="just">
              <a:lnSpc>
                <a:spcPct val="150000"/>
              </a:lnSpc>
            </a:pPr>
            <a:r>
              <a:rPr lang="en-IN" dirty="0">
                <a:latin typeface="Times New Roman" panose="02020603050405020304" pitchFamily="18" charset="0"/>
                <a:cs typeface="Times New Roman" panose="02020603050405020304" pitchFamily="18" charset="0"/>
              </a:rPr>
              <a:t>Being slow and steady, our mission is to gain the confidence of </a:t>
            </a:r>
            <a:r>
              <a:rPr lang="en-IN" dirty="0" err="1">
                <a:latin typeface="Times New Roman" panose="02020603050405020304" pitchFamily="18" charset="0"/>
                <a:cs typeface="Times New Roman" panose="02020603050405020304" pitchFamily="18" charset="0"/>
              </a:rPr>
              <a:t>ou</a:t>
            </a:r>
            <a:r>
              <a:rPr lang="en-IN" dirty="0">
                <a:latin typeface="Times New Roman" panose="02020603050405020304" pitchFamily="18" charset="0"/>
                <a:cs typeface="Times New Roman" panose="02020603050405020304" pitchFamily="18" charset="0"/>
              </a:rPr>
              <a:t> clients and by dint of our integrity, innovation and dynamism, deliver their requirements on time with full quality thus bridging the gap between </a:t>
            </a:r>
          </a:p>
          <a:p>
            <a:pPr algn="just">
              <a:lnSpc>
                <a:spcPct val="150000"/>
              </a:lnSpc>
            </a:pPr>
            <a:r>
              <a:rPr lang="en-IN" dirty="0">
                <a:latin typeface="Times New Roman" panose="02020603050405020304" pitchFamily="18" charset="0"/>
                <a:cs typeface="Times New Roman" panose="02020603050405020304" pitchFamily="18" charset="0"/>
              </a:rPr>
              <a:t>demand and delivery. </a:t>
            </a:r>
          </a:p>
          <a:p>
            <a:pPr algn="just">
              <a:lnSpc>
                <a:spcPct val="150000"/>
              </a:lnSpc>
            </a:pPr>
            <a:endParaRPr lang="en-IN" dirty="0">
              <a:latin typeface="Times New Roman" panose="02020603050405020304" pitchFamily="18" charset="0"/>
              <a:cs typeface="Times New Roman" panose="02020603050405020304" pitchFamily="18" charset="0"/>
            </a:endParaRPr>
          </a:p>
          <a:p>
            <a:pPr algn="just">
              <a:lnSpc>
                <a:spcPct val="150000"/>
              </a:lnSpc>
            </a:pPr>
            <a:r>
              <a:rPr lang="en-IN" dirty="0">
                <a:latin typeface="Times New Roman" panose="02020603050405020304" pitchFamily="18" charset="0"/>
                <a:cs typeface="Times New Roman" panose="02020603050405020304" pitchFamily="18" charset="0"/>
              </a:rPr>
              <a:t> </a:t>
            </a:r>
            <a:r>
              <a:rPr lang="en-IN" b="1" dirty="0" err="1">
                <a:latin typeface="Times New Roman" panose="02020603050405020304" pitchFamily="18" charset="0"/>
                <a:cs typeface="Times New Roman" panose="02020603050405020304" pitchFamily="18" charset="0"/>
              </a:rPr>
              <a:t>Vission</a:t>
            </a:r>
            <a:r>
              <a:rPr lang="en-IN" b="1" dirty="0">
                <a:latin typeface="Times New Roman" panose="02020603050405020304" pitchFamily="18" charset="0"/>
                <a:cs typeface="Times New Roman" panose="02020603050405020304" pitchFamily="18" charset="0"/>
              </a:rPr>
              <a:t>: </a:t>
            </a:r>
          </a:p>
          <a:p>
            <a:pPr algn="just">
              <a:lnSpc>
                <a:spcPct val="150000"/>
              </a:lnSpc>
            </a:pPr>
            <a:r>
              <a:rPr lang="en-IN" dirty="0">
                <a:latin typeface="Times New Roman" panose="02020603050405020304" pitchFamily="18" charset="0"/>
                <a:cs typeface="Times New Roman" panose="02020603050405020304" pitchFamily="18" charset="0"/>
              </a:rPr>
              <a:t>With an unyielding focus on integrity and backed by strong founders and management team , Sourcing wants to make a mark in the field of IT services by applying innovation to simplify complex business processes and add value to clients’ business. </a:t>
            </a:r>
          </a:p>
        </p:txBody>
      </p:sp>
    </p:spTree>
    <p:extLst>
      <p:ext uri="{BB962C8B-B14F-4D97-AF65-F5344CB8AC3E}">
        <p14:creationId xmlns:p14="http://schemas.microsoft.com/office/powerpoint/2010/main" val="2671275846"/>
      </p:ext>
    </p:extLst>
  </p:cSld>
  <p:clrMapOvr>
    <a:masterClrMapping/>
  </p:clrMapOvr>
  <mc:AlternateContent xmlns:mc="http://schemas.openxmlformats.org/markup-compatibility/2006" xmlns:p14="http://schemas.microsoft.com/office/powerpoint/2010/main">
    <mc:Choice Requires="p14">
      <p:transition spd="slow" p14:dur="2000" advTm="116"/>
    </mc:Choice>
    <mc:Fallback xmlns="">
      <p:transition spd="slow" advTm="11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1752600" y="152400"/>
            <a:ext cx="5943600" cy="1143000"/>
          </a:xfrm>
        </p:spPr>
        <p:txBody>
          <a:bodyPr/>
          <a:lstStyle/>
          <a:p>
            <a:pPr algn="ctr" eaLnBrk="1" hangingPunct="1"/>
            <a:r>
              <a:rPr lang="en-US" sz="3200" b="1" dirty="0">
                <a:solidFill>
                  <a:srgbClr val="7030A0"/>
                </a:solidFill>
                <a:latin typeface="Times New Roman" pitchFamily="18" charset="0"/>
                <a:cs typeface="Times New Roman" pitchFamily="18" charset="0"/>
              </a:rPr>
              <a:t>Training content</a:t>
            </a:r>
            <a:endParaRPr lang="en-US" sz="3200" dirty="0"/>
          </a:p>
        </p:txBody>
      </p:sp>
      <p:pic>
        <p:nvPicPr>
          <p:cNvPr id="5124" name="Picture 9"/>
          <p:cNvPicPr>
            <a:picLocks noChangeAspect="1" noChangeArrowheads="1"/>
          </p:cNvPicPr>
          <p:nvPr/>
        </p:nvPicPr>
        <p:blipFill>
          <a:blip r:embed="rId2" cstate="print"/>
          <a:srcRect/>
          <a:stretch>
            <a:fillRect/>
          </a:stretch>
        </p:blipFill>
        <p:spPr bwMode="auto">
          <a:xfrm>
            <a:off x="152400" y="152400"/>
            <a:ext cx="1371600" cy="1243013"/>
          </a:xfrm>
          <a:prstGeom prst="rect">
            <a:avLst/>
          </a:prstGeom>
          <a:noFill/>
          <a:ln w="9525">
            <a:noFill/>
            <a:miter lim="800000"/>
            <a:headEnd/>
            <a:tailEnd/>
          </a:ln>
        </p:spPr>
      </p:pic>
      <p:sp>
        <p:nvSpPr>
          <p:cNvPr id="2" name="TextBox 1">
            <a:extLst>
              <a:ext uri="{FF2B5EF4-FFF2-40B4-BE49-F238E27FC236}">
                <a16:creationId xmlns:a16="http://schemas.microsoft.com/office/drawing/2014/main" id="{F579288F-AFF2-493A-B775-1EAAF9B32508}"/>
              </a:ext>
            </a:extLst>
          </p:cNvPr>
          <p:cNvSpPr txBox="1"/>
          <p:nvPr/>
        </p:nvSpPr>
        <p:spPr>
          <a:xfrm>
            <a:off x="685800" y="1524000"/>
            <a:ext cx="8001000" cy="4800600"/>
          </a:xfrm>
          <a:prstGeom prst="rect">
            <a:avLst/>
          </a:prstGeom>
          <a:noFill/>
        </p:spPr>
        <p:txBody>
          <a:bodyPr wrap="square" rtlCol="0">
            <a:spAutoFit/>
          </a:bodyPr>
          <a:lstStyle/>
          <a:p>
            <a:endParaRPr lang="en-IN" dirty="0"/>
          </a:p>
        </p:txBody>
      </p:sp>
      <p:sp>
        <p:nvSpPr>
          <p:cNvPr id="3" name="TextBox 2">
            <a:extLst>
              <a:ext uri="{FF2B5EF4-FFF2-40B4-BE49-F238E27FC236}">
                <a16:creationId xmlns:a16="http://schemas.microsoft.com/office/drawing/2014/main" id="{B2808049-539B-4705-8674-A01FE58A5FE5}"/>
              </a:ext>
            </a:extLst>
          </p:cNvPr>
          <p:cNvSpPr txBox="1"/>
          <p:nvPr/>
        </p:nvSpPr>
        <p:spPr>
          <a:xfrm>
            <a:off x="495300" y="1524000"/>
            <a:ext cx="8382000" cy="4464107"/>
          </a:xfrm>
          <a:prstGeom prst="rect">
            <a:avLst/>
          </a:prstGeom>
          <a:noFill/>
        </p:spPr>
        <p:txBody>
          <a:bodyPr wrap="square" rtlCol="0">
            <a:spAutoFit/>
          </a:bodyPr>
          <a:lstStyle/>
          <a:p>
            <a:pPr algn="just">
              <a:lnSpc>
                <a:spcPct val="150000"/>
              </a:lnSpc>
              <a:spcAft>
                <a:spcPts val="8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The Internship was  successfully completed  from the Tech Fortunes Technologies in the month of September. My guide for the internship training  was Chetan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Deepl</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who was a well versed teacher in the field of machine learning. The training took place in online mode and was carried out every day for 2 hours.</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They firstly gave a brief introduction to the Python language as it was used for coding in machine learning. There were assignments given on the basics of python programs. Later they explained the Anaconda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Jupyter</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Notebook, how it works, and its uses. There were many small projects that were taught like movie recommendation system, Iris flower Classification and many more. They taught us the Spider application in which we performed  conversion of a image to white and black format, a live video in which we can change the colour of a persons clothes, while capturing a picture focusing on the face of the person, and so </a:t>
            </a:r>
            <a:r>
              <a:rPr lang="en-IN" sz="1400" dirty="0" err="1">
                <a:effectLst/>
                <a:latin typeface="Times New Roman" panose="02020603050405020304" pitchFamily="18" charset="0"/>
                <a:ea typeface="Calibri" panose="020F0502020204030204" pitchFamily="34" charset="0"/>
                <a:cs typeface="Times New Roman" panose="02020603050405020304" pitchFamily="18" charset="0"/>
              </a:rPr>
              <a:t>on.It</a:t>
            </a: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 is easy to debug the errors in Spyder applications as it identifies errors in each line. The different algorithms which we use for getting best accuracies like Linear Regression, K Means, Random Forest, SVM and many more were taught.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sz="1400" dirty="0">
                <a:effectLst/>
                <a:latin typeface="Times New Roman" panose="02020603050405020304" pitchFamily="18" charset="0"/>
                <a:ea typeface="Calibri" panose="020F0502020204030204" pitchFamily="34" charset="0"/>
                <a:cs typeface="Times New Roman" panose="02020603050405020304" pitchFamily="18" charset="0"/>
              </a:rPr>
              <a:t>Overall it was a useful and a worthful internship program which provided me a lot of knowledge on Machine Learning its algorithms and  how we have to estimate the training examples accuracy.</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94"/>
    </mc:Choice>
    <mc:Fallback xmlns="">
      <p:transition spd="slow" advTm="94"/>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1752600" y="152400"/>
            <a:ext cx="5943600" cy="1143000"/>
          </a:xfrm>
        </p:spPr>
        <p:txBody>
          <a:bodyPr/>
          <a:lstStyle/>
          <a:p>
            <a:pPr algn="ctr" eaLnBrk="1" hangingPunct="1"/>
            <a:r>
              <a:rPr lang="en-US" sz="3200" b="1" dirty="0">
                <a:solidFill>
                  <a:srgbClr val="7030A0"/>
                </a:solidFill>
                <a:latin typeface="Times New Roman" pitchFamily="18" charset="0"/>
                <a:cs typeface="Times New Roman" pitchFamily="18" charset="0"/>
              </a:rPr>
              <a:t>Implementation </a:t>
            </a:r>
            <a:endParaRPr lang="en-US" sz="3200" dirty="0"/>
          </a:p>
        </p:txBody>
      </p:sp>
      <p:pic>
        <p:nvPicPr>
          <p:cNvPr id="5124" name="Picture 9"/>
          <p:cNvPicPr>
            <a:picLocks noChangeAspect="1" noChangeArrowheads="1"/>
          </p:cNvPicPr>
          <p:nvPr/>
        </p:nvPicPr>
        <p:blipFill>
          <a:blip r:embed="rId4" cstate="print"/>
          <a:srcRect/>
          <a:stretch>
            <a:fillRect/>
          </a:stretch>
        </p:blipFill>
        <p:spPr bwMode="auto">
          <a:xfrm>
            <a:off x="152400" y="152400"/>
            <a:ext cx="1371600" cy="1243013"/>
          </a:xfrm>
          <a:prstGeom prst="rect">
            <a:avLst/>
          </a:prstGeom>
          <a:noFill/>
          <a:ln w="9525">
            <a:noFill/>
            <a:miter lim="800000"/>
            <a:headEnd/>
            <a:tailEnd/>
          </a:ln>
        </p:spPr>
      </p:pic>
      <p:pic>
        <p:nvPicPr>
          <p:cNvPr id="4" name="Picture 3">
            <a:extLst>
              <a:ext uri="{FF2B5EF4-FFF2-40B4-BE49-F238E27FC236}">
                <a16:creationId xmlns:a16="http://schemas.microsoft.com/office/drawing/2014/main" id="{C48674FE-D7FF-4FF9-85FC-FD135B1FAB45}"/>
              </a:ext>
            </a:extLst>
          </p:cNvPr>
          <p:cNvPicPr/>
          <p:nvPr/>
        </p:nvPicPr>
        <p:blipFill rotWithShape="1">
          <a:blip r:embed="rId5">
            <a:extLst>
              <a:ext uri="{28A0092B-C50C-407E-A947-70E740481C1C}">
                <a14:useLocalDpi xmlns:a14="http://schemas.microsoft.com/office/drawing/2010/main" val="0"/>
              </a:ext>
            </a:extLst>
          </a:blip>
          <a:srcRect l="1467" t="15254" r="17620" b="41220"/>
          <a:stretch/>
        </p:blipFill>
        <p:spPr bwMode="auto">
          <a:xfrm>
            <a:off x="685800" y="1641395"/>
            <a:ext cx="7373620" cy="2209800"/>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2D23D9BC-2B5F-4A9F-951D-80314FFCB5AF}"/>
              </a:ext>
            </a:extLst>
          </p:cNvPr>
          <p:cNvPicPr/>
          <p:nvPr/>
        </p:nvPicPr>
        <p:blipFill rotWithShape="1">
          <a:blip r:embed="rId6" cstate="print">
            <a:extLst>
              <a:ext uri="{28A0092B-C50C-407E-A947-70E740481C1C}">
                <a14:useLocalDpi xmlns:a14="http://schemas.microsoft.com/office/drawing/2010/main" val="0"/>
              </a:ext>
            </a:extLst>
          </a:blip>
          <a:srcRect t="12610" r="23112" b="78033"/>
          <a:stretch/>
        </p:blipFill>
        <p:spPr bwMode="auto">
          <a:xfrm>
            <a:off x="685800" y="3951326"/>
            <a:ext cx="7373620" cy="476250"/>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A925008D-3B0A-4797-A7AA-00572E5C7746}"/>
              </a:ext>
            </a:extLst>
          </p:cNvPr>
          <p:cNvPicPr/>
          <p:nvPr/>
        </p:nvPicPr>
        <p:blipFill rotWithShape="1">
          <a:blip r:embed="rId7" cstate="print">
            <a:extLst>
              <a:ext uri="{28A0092B-C50C-407E-A947-70E740481C1C}">
                <a14:useLocalDpi xmlns:a14="http://schemas.microsoft.com/office/drawing/2010/main" val="0"/>
              </a:ext>
            </a:extLst>
          </a:blip>
          <a:srcRect l="1945" t="25422" r="28604" b="67458"/>
          <a:stretch/>
        </p:blipFill>
        <p:spPr bwMode="auto">
          <a:xfrm>
            <a:off x="685800" y="4527707"/>
            <a:ext cx="7373620" cy="405130"/>
          </a:xfrm>
          <a:prstGeom prst="rect">
            <a:avLst/>
          </a:prstGeom>
          <a:ln>
            <a:noFill/>
          </a:ln>
          <a:extLst>
            <a:ext uri="{53640926-AAD7-44D8-BBD7-CCE9431645EC}">
              <a14:shadowObscured xmlns:a14="http://schemas.microsoft.com/office/drawing/2010/main"/>
            </a:ext>
          </a:extLst>
        </p:spPr>
      </p:pic>
      <p:pic>
        <p:nvPicPr>
          <p:cNvPr id="3" name="Picture 79">
            <a:extLst>
              <a:ext uri="{FF2B5EF4-FFF2-40B4-BE49-F238E27FC236}">
                <a16:creationId xmlns:a16="http://schemas.microsoft.com/office/drawing/2014/main" id="{C463AF15-B120-4F45-85CD-6C475AB7C52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t="37424" b="30644"/>
          <a:stretch>
            <a:fillRect/>
          </a:stretch>
        </p:blipFill>
        <p:spPr bwMode="auto">
          <a:xfrm>
            <a:off x="716280" y="4932837"/>
            <a:ext cx="7373620" cy="1406688"/>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a:extLst>
              <a:ext uri="{FF2B5EF4-FFF2-40B4-BE49-F238E27FC236}">
                <a16:creationId xmlns:a16="http://schemas.microsoft.com/office/drawing/2014/main" id="{662C7EFB-BD44-4259-9EC5-B76836E0F0EB}"/>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29"/>
    </mc:Choice>
    <mc:Fallback xmlns="">
      <p:transition spd="slow" advTm="3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2F5D22CD-3938-4072-B63C-64D11031465E}"/>
              </a:ext>
            </a:extLst>
          </p:cNvPr>
          <p:cNvSpPr>
            <a:spLocks noChangeArrowheads="1"/>
          </p:cNvSpPr>
          <p:nvPr/>
        </p:nvSpPr>
        <p:spPr bwMode="auto">
          <a:xfrm>
            <a:off x="762000" y="-20320"/>
            <a:ext cx="9119904" cy="439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4" name="Rectangle 4">
            <a:extLst>
              <a:ext uri="{FF2B5EF4-FFF2-40B4-BE49-F238E27FC236}">
                <a16:creationId xmlns:a16="http://schemas.microsoft.com/office/drawing/2014/main" id="{E6EA490A-4A2E-45D5-8EF4-FDE01A4CB403}"/>
              </a:ext>
            </a:extLst>
          </p:cNvPr>
          <p:cNvSpPr>
            <a:spLocks noChangeArrowheads="1"/>
          </p:cNvSpPr>
          <p:nvPr/>
        </p:nvSpPr>
        <p:spPr bwMode="auto">
          <a:xfrm>
            <a:off x="762000" y="1854518"/>
            <a:ext cx="9119904" cy="439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5" name="Rectangle 5">
            <a:extLst>
              <a:ext uri="{FF2B5EF4-FFF2-40B4-BE49-F238E27FC236}">
                <a16:creationId xmlns:a16="http://schemas.microsoft.com/office/drawing/2014/main" id="{ACA477BD-05A7-4185-8323-5DE6FF569E53}"/>
              </a:ext>
            </a:extLst>
          </p:cNvPr>
          <p:cNvSpPr>
            <a:spLocks noChangeArrowheads="1"/>
          </p:cNvSpPr>
          <p:nvPr/>
        </p:nvSpPr>
        <p:spPr bwMode="auto">
          <a:xfrm>
            <a:off x="762000" y="3400743"/>
            <a:ext cx="9119904" cy="439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6" name="Rectangle 8">
            <a:extLst>
              <a:ext uri="{FF2B5EF4-FFF2-40B4-BE49-F238E27FC236}">
                <a16:creationId xmlns:a16="http://schemas.microsoft.com/office/drawing/2014/main" id="{2BA7393F-B97D-4C13-9366-D290A72DDC58}"/>
              </a:ext>
            </a:extLst>
          </p:cNvPr>
          <p:cNvSpPr>
            <a:spLocks noChangeArrowheads="1"/>
          </p:cNvSpPr>
          <p:nvPr/>
        </p:nvSpPr>
        <p:spPr bwMode="auto">
          <a:xfrm>
            <a:off x="1219200" y="2983597"/>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a:p>
            <a:endParaRPr lang="en-IN" dirty="0"/>
          </a:p>
        </p:txBody>
      </p:sp>
      <p:sp>
        <p:nvSpPr>
          <p:cNvPr id="7" name="Rectangle 9">
            <a:extLst>
              <a:ext uri="{FF2B5EF4-FFF2-40B4-BE49-F238E27FC236}">
                <a16:creationId xmlns:a16="http://schemas.microsoft.com/office/drawing/2014/main" id="{90F95405-6F33-4A01-BC40-01A2C827B6A7}"/>
              </a:ext>
            </a:extLst>
          </p:cNvPr>
          <p:cNvSpPr>
            <a:spLocks noChangeArrowheads="1"/>
          </p:cNvSpPr>
          <p:nvPr/>
        </p:nvSpPr>
        <p:spPr bwMode="auto">
          <a:xfrm>
            <a:off x="1219200" y="68580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18" name="Picture 17">
            <a:extLst>
              <a:ext uri="{FF2B5EF4-FFF2-40B4-BE49-F238E27FC236}">
                <a16:creationId xmlns:a16="http://schemas.microsoft.com/office/drawing/2014/main" id="{AE28AB6E-1E53-4E5F-B3D6-99432B92F686}"/>
              </a:ext>
            </a:extLst>
          </p:cNvPr>
          <p:cNvPicPr/>
          <p:nvPr/>
        </p:nvPicPr>
        <p:blipFill rotWithShape="1">
          <a:blip r:embed="rId4"/>
          <a:srcRect l="2517" t="11388" r="14760" b="65425"/>
          <a:stretch/>
        </p:blipFill>
        <p:spPr bwMode="auto">
          <a:xfrm>
            <a:off x="579120" y="403516"/>
            <a:ext cx="7010400" cy="1294134"/>
          </a:xfrm>
          <a:prstGeom prst="rect">
            <a:avLst/>
          </a:prstGeom>
          <a:ln>
            <a:noFill/>
          </a:ln>
          <a:extLst>
            <a:ext uri="{53640926-AAD7-44D8-BBD7-CCE9431645EC}">
              <a14:shadowObscured xmlns:a14="http://schemas.microsoft.com/office/drawing/2010/main"/>
            </a:ext>
          </a:extLst>
        </p:spPr>
      </p:pic>
      <p:pic>
        <p:nvPicPr>
          <p:cNvPr id="19" name="Picture 18">
            <a:extLst>
              <a:ext uri="{FF2B5EF4-FFF2-40B4-BE49-F238E27FC236}">
                <a16:creationId xmlns:a16="http://schemas.microsoft.com/office/drawing/2014/main" id="{E368CD2F-A573-47B5-BC2E-F3ED00F6B40F}"/>
              </a:ext>
            </a:extLst>
          </p:cNvPr>
          <p:cNvPicPr/>
          <p:nvPr/>
        </p:nvPicPr>
        <p:blipFill rotWithShape="1">
          <a:blip r:embed="rId5"/>
          <a:srcRect t="9966" r="36499" b="21288"/>
          <a:stretch/>
        </p:blipFill>
        <p:spPr bwMode="auto">
          <a:xfrm>
            <a:off x="609600" y="2074056"/>
            <a:ext cx="5715000" cy="3564744"/>
          </a:xfrm>
          <a:prstGeom prst="rect">
            <a:avLst/>
          </a:prstGeom>
          <a:ln>
            <a:noFill/>
          </a:ln>
          <a:extLst>
            <a:ext uri="{53640926-AAD7-44D8-BBD7-CCE9431645EC}">
              <a14:shadowObscured xmlns:a14="http://schemas.microsoft.com/office/drawing/2010/main"/>
            </a:ext>
          </a:extLst>
        </p:spPr>
      </p:pic>
      <p:pic>
        <p:nvPicPr>
          <p:cNvPr id="2" name="Audio 1">
            <a:hlinkClick r:id="" action="ppaction://media"/>
            <a:extLst>
              <a:ext uri="{FF2B5EF4-FFF2-40B4-BE49-F238E27FC236}">
                <a16:creationId xmlns:a16="http://schemas.microsoft.com/office/drawing/2014/main" id="{C6E7A364-5414-454B-9CAD-85F6DBEAD27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768403605"/>
      </p:ext>
    </p:extLst>
  </p:cSld>
  <p:clrMapOvr>
    <a:masterClrMapping/>
  </p:clrMapOvr>
  <mc:AlternateContent xmlns:mc="http://schemas.openxmlformats.org/markup-compatibility/2006" xmlns:p14="http://schemas.microsoft.com/office/powerpoint/2010/main">
    <mc:Choice Requires="p14">
      <p:transition spd="slow" p14:dur="2000" advTm="253"/>
    </mc:Choice>
    <mc:Fallback xmlns="">
      <p:transition spd="slow" advTm="2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86">
            <a:extLst>
              <a:ext uri="{FF2B5EF4-FFF2-40B4-BE49-F238E27FC236}">
                <a16:creationId xmlns:a16="http://schemas.microsoft.com/office/drawing/2014/main" id="{CC991A76-DD73-47A6-916E-6205A657EA6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8353" t="8746" r="16591" b="7661"/>
          <a:stretch>
            <a:fillRect/>
          </a:stretch>
        </p:blipFill>
        <p:spPr bwMode="auto">
          <a:xfrm>
            <a:off x="762000" y="106445"/>
            <a:ext cx="4495800" cy="2804645"/>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87">
            <a:extLst>
              <a:ext uri="{FF2B5EF4-FFF2-40B4-BE49-F238E27FC236}">
                <a16:creationId xmlns:a16="http://schemas.microsoft.com/office/drawing/2014/main" id="{AF2D3E99-B036-410A-91F8-5D4430ACFD3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l="8238" t="9967" r="17963" b="7256"/>
          <a:stretch>
            <a:fillRect/>
          </a:stretch>
        </p:blipFill>
        <p:spPr bwMode="auto">
          <a:xfrm>
            <a:off x="838200" y="3393440"/>
            <a:ext cx="4419600" cy="278873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a:extLst>
              <a:ext uri="{FF2B5EF4-FFF2-40B4-BE49-F238E27FC236}">
                <a16:creationId xmlns:a16="http://schemas.microsoft.com/office/drawing/2014/main" id="{531AC978-9C5C-4AE9-93DE-69945BA313D0}"/>
              </a:ext>
            </a:extLst>
          </p:cNvPr>
          <p:cNvSpPr>
            <a:spLocks noChangeArrowheads="1"/>
          </p:cNvSpPr>
          <p:nvPr/>
        </p:nvSpPr>
        <p:spPr bwMode="auto">
          <a:xfrm>
            <a:off x="685800" y="0"/>
            <a:ext cx="6851823" cy="220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10" name="Rectangle 4">
            <a:extLst>
              <a:ext uri="{FF2B5EF4-FFF2-40B4-BE49-F238E27FC236}">
                <a16:creationId xmlns:a16="http://schemas.microsoft.com/office/drawing/2014/main" id="{8839FAB5-AA43-48AC-A183-7D6F2D67A775}"/>
              </a:ext>
            </a:extLst>
          </p:cNvPr>
          <p:cNvSpPr>
            <a:spLocks noChangeArrowheads="1"/>
          </p:cNvSpPr>
          <p:nvPr/>
        </p:nvSpPr>
        <p:spPr bwMode="auto">
          <a:xfrm>
            <a:off x="685800" y="2941635"/>
            <a:ext cx="7315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Visualization:</a:t>
            </a: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Here we see </a:t>
            </a:r>
            <a:r>
              <a:rPr kumimoji="0" lang="en-US" altLang="en-US" sz="12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that</a:t>
            </a:r>
            <a:r>
              <a:rPr kumimoji="0" lang="en-US" altLang="en-US"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its quite a downing trend in the volatile acidity as we go higher the quality.</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1" name="Rectangle 5">
            <a:extLst>
              <a:ext uri="{FF2B5EF4-FFF2-40B4-BE49-F238E27FC236}">
                <a16:creationId xmlns:a16="http://schemas.microsoft.com/office/drawing/2014/main" id="{EC393C9E-B8C7-4171-8C63-6034C40CFE65}"/>
              </a:ext>
            </a:extLst>
          </p:cNvPr>
          <p:cNvSpPr>
            <a:spLocks noChangeArrowheads="1"/>
          </p:cNvSpPr>
          <p:nvPr/>
        </p:nvSpPr>
        <p:spPr bwMode="auto">
          <a:xfrm>
            <a:off x="762000" y="6182172"/>
            <a:ext cx="685182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Visualization:</a:t>
            </a:r>
            <a:r>
              <a:rPr kumimoji="0" lang="en-US" altLang="en-US" sz="11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kumimoji="0" lang="en-US" altLang="en-US"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Composition of citric </a:t>
            </a:r>
            <a:r>
              <a:rPr kumimoji="0" lang="en-US" altLang="en-US" sz="12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acid</a:t>
            </a:r>
            <a:r>
              <a:rPr kumimoji="0" lang="en-US" altLang="en-US" sz="12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goes higher as we go higher in the quality of the wine.</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 name="Audio 1">
            <a:hlinkClick r:id="" action="ppaction://media"/>
            <a:extLst>
              <a:ext uri="{FF2B5EF4-FFF2-40B4-BE49-F238E27FC236}">
                <a16:creationId xmlns:a16="http://schemas.microsoft.com/office/drawing/2014/main" id="{43E1ABD8-233E-4B47-8AEA-A5D146D8ACE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739262498"/>
      </p:ext>
    </p:extLst>
  </p:cSld>
  <p:clrMapOvr>
    <a:masterClrMapping/>
  </p:clrMapOvr>
  <mc:AlternateContent xmlns:mc="http://schemas.openxmlformats.org/markup-compatibility/2006" xmlns:p14="http://schemas.microsoft.com/office/powerpoint/2010/main">
    <mc:Choice Requires="p14">
      <p:transition spd="slow" p14:dur="2000" advTm="706"/>
    </mc:Choice>
    <mc:Fallback xmlns="">
      <p:transition spd="slow" advTm="7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Trek">
  <a:themeElements>
    <a:clrScheme name="Trek">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Trek">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Trek</Template>
  <TotalTime>896</TotalTime>
  <Words>944</Words>
  <Application>Microsoft Office PowerPoint</Application>
  <PresentationFormat>On-screen Show (4:3)</PresentationFormat>
  <Paragraphs>45</Paragraphs>
  <Slides>19</Slides>
  <Notes>1</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Franklin Gothic Book</vt:lpstr>
      <vt:lpstr>Franklin Gothic Medium</vt:lpstr>
      <vt:lpstr>Times New Roman</vt:lpstr>
      <vt:lpstr>Wingdings 2</vt:lpstr>
      <vt:lpstr>Trek</vt:lpstr>
      <vt:lpstr>PowerPoint Presentation</vt:lpstr>
      <vt:lpstr>abstract</vt:lpstr>
      <vt:lpstr>introduction</vt:lpstr>
      <vt:lpstr>Company Profile</vt:lpstr>
      <vt:lpstr>PowerPoint Presentation</vt:lpstr>
      <vt:lpstr>Training content</vt:lpstr>
      <vt:lpstr>Implementation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DEPARTMENT OF COMPUTER SCIENCE &amp; ENIGINEERING</dc:title>
  <dc:creator>PROJECTLAB-SYS-19</dc:creator>
  <cp:lastModifiedBy>meghana g</cp:lastModifiedBy>
  <cp:revision>186</cp:revision>
  <dcterms:created xsi:type="dcterms:W3CDTF">2017-08-05T04:59:53Z</dcterms:created>
  <dcterms:modified xsi:type="dcterms:W3CDTF">2020-12-15T08:59:05Z</dcterms:modified>
</cp:coreProperties>
</file>